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319" r:id="rId2"/>
    <p:sldId id="320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346" r:id="rId11"/>
    <p:sldId id="267" r:id="rId12"/>
    <p:sldId id="269" r:id="rId13"/>
    <p:sldId id="329" r:id="rId14"/>
    <p:sldId id="270" r:id="rId15"/>
    <p:sldId id="271" r:id="rId16"/>
    <p:sldId id="321" r:id="rId17"/>
    <p:sldId id="345" r:id="rId18"/>
    <p:sldId id="330" r:id="rId19"/>
    <p:sldId id="324" r:id="rId20"/>
    <p:sldId id="273" r:id="rId21"/>
    <p:sldId id="325" r:id="rId22"/>
    <p:sldId id="327" r:id="rId23"/>
    <p:sldId id="323" r:id="rId24"/>
    <p:sldId id="331" r:id="rId25"/>
    <p:sldId id="332" r:id="rId26"/>
    <p:sldId id="347" r:id="rId27"/>
    <p:sldId id="338" r:id="rId28"/>
    <p:sldId id="336" r:id="rId29"/>
    <p:sldId id="335" r:id="rId30"/>
    <p:sldId id="339" r:id="rId31"/>
    <p:sldId id="337" r:id="rId32"/>
    <p:sldId id="341" r:id="rId33"/>
    <p:sldId id="348" r:id="rId34"/>
    <p:sldId id="342" r:id="rId35"/>
    <p:sldId id="343" r:id="rId36"/>
    <p:sldId id="334" r:id="rId37"/>
  </p:sldIdLst>
  <p:sldSz cx="18288000" cy="10287000"/>
  <p:notesSz cx="6858000" cy="9144000"/>
  <p:embeddedFontLst>
    <p:embeddedFont>
      <p:font typeface="Noto Sans CJK KR Bold" panose="020B0800000000000000" pitchFamily="34" charset="-128"/>
      <p:regular r:id="rId39"/>
      <p:bold r:id="rId40"/>
      <p:italic r:id="rId41"/>
      <p:boldItalic r:id="rId42"/>
    </p:embeddedFont>
    <p:embeddedFont>
      <p:font typeface="Noto Serif CJK KR Black" panose="02020900000000000000" pitchFamily="18" charset="-128"/>
      <p:regular r:id="rId43"/>
      <p:bold r:id="rId44"/>
      <p:italic r:id="rId45"/>
      <p:boldItalic r:id="rId46"/>
    </p:embeddedFont>
    <p:embeddedFont>
      <p:font typeface="Pretendard ExtraBold" panose="02000903000000020004" pitchFamily="2" charset="-127"/>
      <p:bold r:id="rId47"/>
    </p:embeddedFont>
    <p:embeddedFont>
      <p:font typeface="Pretendard Medium" panose="02000603000000020004" pitchFamily="2" charset="-127"/>
      <p:regular r:id="rId48"/>
    </p:embeddedFont>
    <p:embeddedFont>
      <p:font typeface="Pretendard SemiBold" panose="02000703000000020004" pitchFamily="2" charset="-127"/>
      <p:regular r:id="rId49"/>
      <p:bold r:id="rId50"/>
    </p:embeddedFont>
    <p:embeddedFont>
      <p:font typeface="SF_HailSnow" panose="02000503000000000000" pitchFamily="2" charset="-127"/>
      <p:regular r:id="rId51"/>
      <p:bold r:id="rId52"/>
      <p:italic r:id="rId53"/>
      <p:boldItalic r:id="rId54"/>
    </p:embeddedFont>
    <p:embeddedFont>
      <p:font typeface="Freesentation 4 Regular" pitchFamily="2" charset="-127"/>
      <p:regular r:id="rId55"/>
    </p:embeddedFont>
    <p:embeddedFont>
      <p:font typeface="Freesentation 5 Medium" pitchFamily="2" charset="-127"/>
      <p:regular r:id="rId56"/>
    </p:embeddedFont>
    <p:embeddedFont>
      <p:font typeface="Freesentation 6 SemiBold" pitchFamily="2" charset="-127"/>
      <p:regular r:id="rId57"/>
      <p:bold r:id="rId58"/>
    </p:embeddedFont>
    <p:embeddedFont>
      <p:font typeface="Freesentation 7 Bold" pitchFamily="2" charset="-127"/>
      <p:bold r:id="rId59"/>
    </p:embeddedFont>
    <p:embeddedFont>
      <p:font typeface="Freesentation 8 ExtraBold" pitchFamily="2" charset="-127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6E55"/>
    <a:srgbClr val="E54A43"/>
    <a:srgbClr val="7A4EA2"/>
    <a:srgbClr val="FEF7F2"/>
    <a:srgbClr val="DFE8E2"/>
    <a:srgbClr val="F6FAF2"/>
    <a:srgbClr val="356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5" autoAdjust="0"/>
    <p:restoredTop sz="63099" autoAdjust="0"/>
  </p:normalViewPr>
  <p:slideViewPr>
    <p:cSldViewPr>
      <p:cViewPr>
        <p:scale>
          <a:sx n="57" d="100"/>
          <a:sy n="57" d="100"/>
        </p:scale>
        <p:origin x="1376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CCDF1-DB71-BE44-B664-4E01E5D87996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C0F2F-DFC0-5C40-A003-3BE3F5762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Mydata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대출 비교 서비스와 </a:t>
            </a:r>
            <a:r>
              <a:rPr kumimoji="1" lang="en-US" altLang="ko-KR" dirty="0" err="1"/>
              <a:t>siem</a:t>
            </a:r>
            <a:r>
              <a:rPr kumimoji="1" lang="en-US" altLang="ko-KR" dirty="0"/>
              <a:t> </a:t>
            </a:r>
            <a:r>
              <a:rPr kumimoji="1" lang="ko-KR" altLang="en-US" dirty="0"/>
              <a:t>시스템 통합 프로젝트를 담당한 최민영입니다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지금부터 발표 시작하겠습니다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34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저는 이렇게 구축한 웹 앱 컨테이너에 </a:t>
            </a:r>
            <a:r>
              <a:rPr lang="ko-KR" altLang="en-US" dirty="0"/>
              <a:t>실제 서비스의 축소된 레벨에서의 구현과 동작을 검증</a:t>
            </a:r>
            <a:r>
              <a:rPr kumimoji="1" lang="ko-KR" altLang="en-US" dirty="0"/>
              <a:t>해보기 위해 간단한 대출관리 서비스를 구현하여 보았습니다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RESTful API</a:t>
            </a:r>
            <a:r>
              <a:rPr lang="ko-KR" altLang="en-US" dirty="0"/>
              <a:t>는 </a:t>
            </a:r>
            <a:r>
              <a:rPr lang="en" altLang="ko-KR" dirty="0"/>
              <a:t>HTTP </a:t>
            </a:r>
            <a:r>
              <a:rPr lang="ko-KR" altLang="en-US" dirty="0"/>
              <a:t>프로토콜을 기반으로 자원을 </a:t>
            </a:r>
            <a:r>
              <a:rPr lang="en" altLang="ko-KR" dirty="0"/>
              <a:t>URI</a:t>
            </a:r>
            <a:r>
              <a:rPr lang="ko-KR" altLang="en-US" dirty="0"/>
              <a:t>로 식별하고</a:t>
            </a:r>
            <a:r>
              <a:rPr lang="en-US" altLang="ko-KR" dirty="0"/>
              <a:t>, </a:t>
            </a:r>
            <a:r>
              <a:rPr lang="en" altLang="ko-KR" dirty="0"/>
              <a:t>HTTP </a:t>
            </a:r>
            <a:r>
              <a:rPr lang="ko-KR" altLang="en-US" dirty="0"/>
              <a:t>메서드</a:t>
            </a:r>
            <a:r>
              <a:rPr lang="en-US" altLang="ko-KR" dirty="0"/>
              <a:t>(</a:t>
            </a:r>
            <a:r>
              <a:rPr lang="en" altLang="ko-KR" dirty="0"/>
              <a:t>GET, POST, PUT, DELETE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사용하여 자원에 대한 </a:t>
            </a:r>
            <a:r>
              <a:rPr lang="en" altLang="ko-KR" dirty="0"/>
              <a:t>CRUD </a:t>
            </a:r>
            <a:r>
              <a:rPr lang="ko-KR" altLang="en-US" dirty="0"/>
              <a:t>작업을 수행하는 웹 서비스 아키텍처입니다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8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저는 이렇게 구축한 </a:t>
            </a:r>
            <a:r>
              <a:rPr kumimoji="1" lang="en-US" altLang="ko-KR" dirty="0"/>
              <a:t>3tier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실제 서비스를  테스트해보고자 간단한 대출관리 서비스를 </a:t>
            </a:r>
            <a:r>
              <a:rPr lang="en-US" altLang="ko-KR" sz="12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Java, Spring boot, My Batis </a:t>
            </a:r>
            <a:r>
              <a:rPr lang="ko-KR" altLang="ko-KR" sz="12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활용하여</a:t>
            </a:r>
            <a:r>
              <a:rPr lang="en-US" altLang="ko-KR" sz="12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en-US" sz="12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구현하였습니다</a:t>
            </a:r>
            <a:r>
              <a:rPr lang="en-US" altLang="ko-KR" sz="12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00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207499"/>
              </a:lnSpc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84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207499"/>
              </a:lnSpc>
            </a:pPr>
            <a:r>
              <a:rPr lang="en-US" altLang="ko-KR" dirty="0"/>
              <a:t>"</a:t>
            </a:r>
            <a:r>
              <a:rPr lang="ko-KR" altLang="en-US" dirty="0"/>
              <a:t>데이터베이스는 </a:t>
            </a:r>
            <a:r>
              <a:rPr lang="en" altLang="ko-KR" dirty="0"/>
              <a:t>Aurora DB Writer-Reader </a:t>
            </a:r>
            <a:r>
              <a:rPr lang="ko-KR" altLang="en-US" dirty="0"/>
              <a:t>구조를 사용하여 확장성과 고가용성을 확보하였습니다</a:t>
            </a:r>
            <a:r>
              <a:rPr lang="en-US" altLang="ko-KR" dirty="0"/>
              <a:t>. </a:t>
            </a:r>
          </a:p>
          <a:p>
            <a:pPr lvl="0" algn="l">
              <a:lnSpc>
                <a:spcPct val="207499"/>
              </a:lnSpc>
            </a:pPr>
            <a:endParaRPr lang="en-US" altLang="ko-KR" dirty="0"/>
          </a:p>
          <a:p>
            <a:pPr lvl="0" algn="l">
              <a:lnSpc>
                <a:spcPct val="207499"/>
              </a:lnSpc>
            </a:pPr>
            <a:r>
              <a:rPr lang="ko-KR" altLang="en-US" dirty="0"/>
              <a:t>읽기와 쓰기</a:t>
            </a:r>
            <a:r>
              <a:rPr lang="en-US" altLang="ko-KR" dirty="0"/>
              <a:t> </a:t>
            </a:r>
            <a:r>
              <a:rPr lang="ko-KR" altLang="en-US" dirty="0"/>
              <a:t>기능을 분리하여 부하를 분산시키고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장애 발생 시 </a:t>
            </a:r>
            <a:r>
              <a:rPr lang="en" altLang="ko-KR" dirty="0"/>
              <a:t>Reader </a:t>
            </a:r>
            <a:r>
              <a:rPr lang="ko-KR" altLang="en-US" dirty="0"/>
              <a:t>인스턴스를 </a:t>
            </a:r>
            <a:r>
              <a:rPr lang="en" altLang="ko-KR" dirty="0"/>
              <a:t>Writer</a:t>
            </a:r>
            <a:r>
              <a:rPr lang="ko-KR" altLang="en-US" dirty="0"/>
              <a:t>로 승격하여 중단 없는 서비스를 제공합니다</a:t>
            </a:r>
            <a:r>
              <a:rPr lang="en-US" altLang="ko-KR" dirty="0"/>
              <a:t>. </a:t>
            </a:r>
          </a:p>
          <a:p>
            <a:pPr lvl="0" algn="l">
              <a:lnSpc>
                <a:spcPct val="207499"/>
              </a:lnSpc>
            </a:pPr>
            <a:endParaRPr lang="en-US" altLang="ko-KR" dirty="0"/>
          </a:p>
          <a:p>
            <a:pPr lvl="0" algn="l">
              <a:lnSpc>
                <a:spcPct val="207499"/>
              </a:lnSpc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실시간 데이터 복제를 통해 데이터 무결성을 유지하며 신속한 복구가 가능합니다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1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앱에서 다음과 같이</a:t>
            </a:r>
            <a:r>
              <a:rPr kumimoji="1" lang="en-US" altLang="ko-KR" dirty="0"/>
              <a:t> get</a:t>
            </a:r>
            <a:r>
              <a:rPr kumimoji="1" lang="ko-KR" altLang="en-US" dirty="0"/>
              <a:t>요청은 </a:t>
            </a:r>
            <a:r>
              <a:rPr kumimoji="1" lang="en-US" altLang="ko-KR" dirty="0"/>
              <a:t>reader </a:t>
            </a:r>
            <a:r>
              <a:rPr kumimoji="1" lang="ko-KR" altLang="en-US" dirty="0"/>
              <a:t>인스턴스로 </a:t>
            </a:r>
            <a:endParaRPr kumimoji="1" lang="en-US" altLang="ko-KR" dirty="0"/>
          </a:p>
          <a:p>
            <a:r>
              <a:rPr kumimoji="1" lang="en-US" altLang="ko-KR" dirty="0" err="1"/>
              <a:t>ost</a:t>
            </a:r>
            <a:r>
              <a:rPr kumimoji="1" lang="en-US" altLang="ko-KR" dirty="0"/>
              <a:t> put delete</a:t>
            </a:r>
            <a:r>
              <a:rPr kumimoji="1" lang="ko-KR" altLang="en-US" dirty="0"/>
              <a:t>요청은 </a:t>
            </a:r>
            <a:r>
              <a:rPr kumimoji="1" lang="en-US" altLang="ko-KR" dirty="0"/>
              <a:t>writer </a:t>
            </a:r>
            <a:r>
              <a:rPr kumimoji="1" lang="ko-KR" altLang="en-US" dirty="0"/>
              <a:t>인스턴스로 분산하여서 부하분산을 주어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다음과같이 데이터베이스 연결 풀이 더 빠르게 처리됨을 확인할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이에 시스템 리소스를 효율적으로 활용 가능해지고 더 많은 요청을 처리할 수 있습니다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12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Db</a:t>
            </a:r>
            <a:r>
              <a:rPr kumimoji="1" lang="ko-KR" altLang="en-US" dirty="0"/>
              <a:t> 백업입니다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u="none" strike="noStrike" dirty="0">
              <a:solidFill>
                <a:srgbClr val="515050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자동</a:t>
            </a:r>
            <a:r>
              <a:rPr lang="ko-KR" altLang="en-US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백업</a:t>
            </a:r>
            <a:r>
              <a:rPr kumimoji="1" lang="ko-KR" altLang="en-US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을 통해서 </a:t>
            </a:r>
            <a:r>
              <a:rPr lang="ko-KR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수동으로</a:t>
            </a:r>
            <a:r>
              <a:rPr lang="en-US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백업할</a:t>
            </a:r>
            <a:r>
              <a:rPr lang="en-US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필요성을</a:t>
            </a:r>
            <a:r>
              <a:rPr lang="en-US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줄여</a:t>
            </a:r>
            <a:r>
              <a:rPr lang="en-US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관리</a:t>
            </a:r>
            <a:r>
              <a:rPr lang="en-US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최소화</a:t>
            </a:r>
            <a:r>
              <a:rPr lang="en-US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 </a:t>
            </a:r>
            <a:r>
              <a:rPr lang="ko-KR" altLang="en-US" sz="1200" b="1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구현 요구 사항을 충족시킬 수 있고 </a:t>
            </a:r>
            <a:endParaRPr lang="en-US" altLang="ko-KR" sz="1200" b="1" u="none" strike="noStrike" dirty="0">
              <a:solidFill>
                <a:srgbClr val="515050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복구</a:t>
            </a:r>
            <a:r>
              <a:rPr lang="en-US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시간을</a:t>
            </a:r>
            <a:r>
              <a:rPr lang="en-US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단축</a:t>
            </a:r>
            <a:r>
              <a:rPr lang="ko-KR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시켜</a:t>
            </a:r>
            <a:r>
              <a:rPr lang="en-US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운영</a:t>
            </a:r>
            <a:r>
              <a:rPr lang="en-US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효율성</a:t>
            </a:r>
            <a:r>
              <a:rPr lang="ko-KR" altLang="ko-KR" sz="12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을</a:t>
            </a:r>
            <a:r>
              <a:rPr lang="en-US" altLang="ko-KR" sz="1200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높</a:t>
            </a:r>
            <a:r>
              <a:rPr lang="ko-KR" altLang="en-US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입니다</a:t>
            </a:r>
            <a:r>
              <a:rPr lang="en-US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u="none" strike="noStrike" dirty="0">
              <a:solidFill>
                <a:srgbClr val="515050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다음으로 실시간 데이터 백업 시연 영상을 통해 데이터 </a:t>
            </a:r>
            <a:r>
              <a:rPr lang="ko-KR" altLang="en-US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무결성</a:t>
            </a:r>
            <a:r>
              <a:rPr lang="ko-KR" altLang="en-US" sz="1200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en-US" sz="12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및 </a:t>
            </a:r>
            <a:r>
              <a:rPr lang="ko-KR" altLang="en-US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일관성</a:t>
            </a:r>
            <a:r>
              <a:rPr lang="ko-KR" altLang="en-US" sz="12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 유지</a:t>
            </a:r>
            <a:r>
              <a:rPr lang="ko-KR" altLang="en-US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하는 것을 확인해보도록 하겠습니다</a:t>
            </a:r>
            <a:r>
              <a:rPr lang="en-US" altLang="ko-KR" sz="12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u="none" strike="noStrike" dirty="0">
              <a:solidFill>
                <a:srgbClr val="515050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96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장애 발생 시 리더 인스턴스가 빠르게 라이더 인스턴스로 승격되는 </a:t>
            </a:r>
            <a:r>
              <a:rPr kumimoji="1" lang="en-US" altLang="ko-KR" dirty="0"/>
              <a:t>failover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이를 통해 중단 최소화 서비스를 위한 인프라 환경 요건을 충족시켰습니다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05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ci/cd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대출 관리 서비스를 개발할 때 사용하였던 환경을 실제 회사 내 개발 환경이라고 가정하였을 때 </a:t>
            </a:r>
            <a:endParaRPr lang="en-US" altLang="ko-KR" dirty="0"/>
          </a:p>
          <a:p>
            <a:r>
              <a:rPr lang="en-US" altLang="ko-KR" dirty="0"/>
              <a:t>Code commit</a:t>
            </a:r>
            <a:r>
              <a:rPr lang="ko-KR" altLang="en-US" dirty="0"/>
              <a:t>은 가장 많이 사용하는</a:t>
            </a:r>
            <a:r>
              <a:rPr lang="en-US" altLang="ko-KR" dirty="0"/>
              <a:t> git</a:t>
            </a:r>
            <a:r>
              <a:rPr lang="ko-KR" altLang="en-US" dirty="0"/>
              <a:t>을 사용하였습니다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네이티브 </a:t>
            </a:r>
            <a:r>
              <a:rPr lang="en" altLang="ko-KR" dirty="0"/>
              <a:t>AWS </a:t>
            </a:r>
            <a:r>
              <a:rPr lang="en" altLang="ko-KR" dirty="0" err="1"/>
              <a:t>CodePipeline</a:t>
            </a:r>
            <a:r>
              <a:rPr lang="en" altLang="ko-KR" dirty="0"/>
              <a:t>, </a:t>
            </a:r>
            <a:r>
              <a:rPr lang="en" altLang="ko-KR" dirty="0" err="1"/>
              <a:t>CodeBuild</a:t>
            </a:r>
            <a:r>
              <a:rPr lang="en" altLang="ko-KR" dirty="0"/>
              <a:t>, </a:t>
            </a:r>
            <a:r>
              <a:rPr lang="en" altLang="ko-KR" dirty="0" err="1"/>
              <a:t>CodeDeploy</a:t>
            </a:r>
            <a:r>
              <a:rPr lang="ko-KR" altLang="en-US" dirty="0" err="1"/>
              <a:t>를</a:t>
            </a:r>
            <a:r>
              <a:rPr lang="ko-KR" altLang="en-US" dirty="0"/>
              <a:t> 사용하여</a:t>
            </a:r>
            <a:r>
              <a:rPr lang="en-US" altLang="ko-KR" dirty="0"/>
              <a:t> </a:t>
            </a:r>
            <a:r>
              <a:rPr lang="ko-KR" altLang="en-US" dirty="0"/>
              <a:t>인프라와의 높은 호환성을 제공하고</a:t>
            </a:r>
            <a:r>
              <a:rPr lang="en-US" altLang="ko-KR" dirty="0"/>
              <a:t>, </a:t>
            </a:r>
            <a:r>
              <a:rPr lang="ko-KR" altLang="en-US" dirty="0"/>
              <a:t>빌드 및 배포 프로세스를 자동화하여 효율성을 극대화하였습니다</a:t>
            </a:r>
            <a:r>
              <a:rPr lang="en-US" altLang="ko-KR" dirty="0"/>
              <a:t>.</a:t>
            </a:r>
            <a:endParaRPr lang="en" altLang="ko-KR" dirty="0"/>
          </a:p>
          <a:p>
            <a:endParaRPr lang="en" altLang="ko-KR" dirty="0"/>
          </a:p>
          <a:p>
            <a:r>
              <a:rPr lang="en" altLang="ko-KR" dirty="0"/>
              <a:t>ECR</a:t>
            </a:r>
            <a:r>
              <a:rPr lang="ko-KR" altLang="en-US" dirty="0"/>
              <a:t>을 통해 </a:t>
            </a:r>
            <a:r>
              <a:rPr lang="en" altLang="ko-KR" dirty="0"/>
              <a:t>Docker </a:t>
            </a:r>
            <a:r>
              <a:rPr lang="ko-KR" altLang="en-US" dirty="0"/>
              <a:t>컨테이너 이미지를 관리하여 배포의 일관성을 유지할 수 있었습니다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2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다음은 </a:t>
            </a:r>
            <a:r>
              <a:rPr lang="ko-KR" altLang="en-US" dirty="0" err="1"/>
              <a:t>프론트엔드</a:t>
            </a:r>
            <a:r>
              <a:rPr lang="ko-KR" altLang="en-US" dirty="0"/>
              <a:t> 네트워크 구성입니다</a:t>
            </a:r>
            <a:r>
              <a:rPr lang="en-US" altLang="ko-KR" dirty="0"/>
              <a:t>. </a:t>
            </a:r>
            <a:r>
              <a:rPr lang="ko-KR" altLang="en-US" dirty="0"/>
              <a:t>사용자 입장에서</a:t>
            </a:r>
            <a:r>
              <a:rPr lang="en-US" altLang="ko-KR" dirty="0"/>
              <a:t>, </a:t>
            </a:r>
            <a:r>
              <a:rPr lang="ko-KR" altLang="en-US" dirty="0"/>
              <a:t>프로젝트에서 </a:t>
            </a:r>
            <a:r>
              <a:rPr lang="en-US" altLang="ko-KR" dirty="0"/>
              <a:t>'</a:t>
            </a:r>
            <a:r>
              <a:rPr lang="en" altLang="ko-KR" dirty="0" err="1"/>
              <a:t>minfpy.shop</a:t>
            </a:r>
            <a:r>
              <a:rPr lang="en" altLang="ko-KR" dirty="0"/>
              <a:t>' </a:t>
            </a:r>
            <a:r>
              <a:rPr lang="ko-KR" altLang="en-US" dirty="0"/>
              <a:t>도메인을 사용하여 웹사이트에 접속할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en" altLang="ko-KR" dirty="0"/>
              <a:t>AWS Certificate Manager(ACM)</a:t>
            </a:r>
            <a:r>
              <a:rPr lang="ko-KR" altLang="en-US" dirty="0" err="1"/>
              <a:t>를</a:t>
            </a:r>
            <a:r>
              <a:rPr lang="ko-KR" altLang="en-US" dirty="0"/>
              <a:t> 활용하여 </a:t>
            </a:r>
            <a:r>
              <a:rPr lang="en" altLang="ko-KR" dirty="0"/>
              <a:t>HTTPS </a:t>
            </a:r>
            <a:r>
              <a:rPr lang="ko-KR" altLang="en-US" dirty="0"/>
              <a:t>접속을 가능하게 구성했습니다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이를 통해 사용자의 데이터 전송이 안전하게 암호화되어</a:t>
            </a:r>
            <a:r>
              <a:rPr lang="en-US" altLang="ko-KR" dirty="0"/>
              <a:t>, </a:t>
            </a:r>
            <a:r>
              <a:rPr lang="ko-KR" altLang="en-US" dirty="0"/>
              <a:t>더 안전하게 웹사이트를 이용할 수 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6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목차는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고객</a:t>
            </a:r>
            <a:r>
              <a:rPr lang="en-US" dirty="0"/>
              <a:t> </a:t>
            </a:r>
            <a:r>
              <a:rPr lang="en-US" dirty="0" err="1"/>
              <a:t>요구사항으로</a:t>
            </a:r>
            <a:r>
              <a:rPr lang="en-US" dirty="0"/>
              <a:t> </a:t>
            </a:r>
            <a:r>
              <a:rPr lang="en-US" dirty="0" err="1"/>
              <a:t>시작하여</a:t>
            </a:r>
            <a:r>
              <a:rPr lang="en-US" dirty="0"/>
              <a:t> </a:t>
            </a:r>
            <a:r>
              <a:rPr lang="en-US" dirty="0" err="1"/>
              <a:t>구현</a:t>
            </a:r>
            <a:r>
              <a:rPr lang="en-US" dirty="0"/>
              <a:t> </a:t>
            </a:r>
            <a:r>
              <a:rPr lang="en-US" dirty="0" err="1"/>
              <a:t>결과로</a:t>
            </a:r>
            <a:r>
              <a:rPr lang="en-US" dirty="0"/>
              <a:t> </a:t>
            </a:r>
            <a:r>
              <a:rPr lang="en-US" dirty="0" err="1"/>
              <a:t>마치겠습니다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C80-9272-0E4D-B71E-10326D3241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6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"WAF</a:t>
            </a:r>
            <a:r>
              <a:rPr lang="ko-KR" altLang="en-US" dirty="0" err="1"/>
              <a:t>를</a:t>
            </a:r>
            <a:r>
              <a:rPr lang="ko-KR" altLang="en-US" dirty="0"/>
              <a:t> 사용하여 웹 애플리케이션을 보호하고 악의적인 트래픽을 차단합니다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클라이언트의 요청을 필터링하여 보안을 강화하며</a:t>
            </a:r>
            <a:r>
              <a:rPr lang="en-US" altLang="ko-KR" dirty="0"/>
              <a:t>, </a:t>
            </a:r>
            <a:r>
              <a:rPr lang="en" altLang="ko-KR" dirty="0"/>
              <a:t>CloudFront</a:t>
            </a:r>
            <a:r>
              <a:rPr lang="ko-KR" altLang="en-US" dirty="0"/>
              <a:t>와 연계하여 안정적인 트래픽 관리를 제공합니다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" altLang="ko-KR" dirty="0"/>
              <a:t>WAF</a:t>
            </a:r>
            <a:r>
              <a:rPr lang="ko-KR" altLang="en-US" dirty="0"/>
              <a:t>는 </a:t>
            </a:r>
            <a:r>
              <a:rPr lang="en" altLang="ko-KR" dirty="0"/>
              <a:t>SQL Injection</a:t>
            </a:r>
            <a:r>
              <a:rPr lang="ko-KR" altLang="en-US" dirty="0"/>
              <a:t>과 </a:t>
            </a:r>
            <a:r>
              <a:rPr lang="en" altLang="ko-KR" dirty="0"/>
              <a:t>Cross-Site Scripting(XSS)</a:t>
            </a:r>
            <a:r>
              <a:rPr lang="ko-KR" altLang="en-US" dirty="0"/>
              <a:t>과 같은 웹 애플리케이션 취약점을 악용하는 공격을 차단하는 데 효과적입니다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" altLang="ko-KR" b="1" dirty="0"/>
              <a:t>SQL Injection</a:t>
            </a:r>
            <a:r>
              <a:rPr lang="en" altLang="ko-KR" dirty="0"/>
              <a:t>: </a:t>
            </a:r>
            <a:r>
              <a:rPr lang="ko-KR" altLang="en-US" dirty="0"/>
              <a:t>공격자가 웹 애플리케이션의 입력 필드를 통해 악의적인 </a:t>
            </a:r>
            <a:r>
              <a:rPr lang="en" altLang="ko-KR" dirty="0"/>
              <a:t>SQL </a:t>
            </a:r>
            <a:r>
              <a:rPr lang="ko-KR" altLang="en-US" dirty="0"/>
              <a:t>코드를 주입하여 데이터베이스를 조작하거나 중요한 데이터를 탈취하는 공격입니다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b="1" dirty="0"/>
              <a:t>Cross-Site Scripting (XSS)</a:t>
            </a:r>
            <a:r>
              <a:rPr lang="en" altLang="ko-KR" dirty="0"/>
              <a:t>: </a:t>
            </a:r>
            <a:r>
              <a:rPr lang="ko-KR" altLang="en-US" dirty="0"/>
              <a:t>공격자가 웹 애플리케이션에 악의적인 스크립트를 삽입하여 다른 사용자의 브라우저에서 실행되도록 하는 공격입니다</a:t>
            </a:r>
            <a:r>
              <a:rPr lang="en-US" altLang="ko-KR" dirty="0"/>
              <a:t>. </a:t>
            </a:r>
            <a:r>
              <a:rPr lang="ko-KR" altLang="en-US" dirty="0"/>
              <a:t>이를 통해 사용자의 세션을 탈취하거나 데이터를 훔칠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95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ECS Container Insights</a:t>
            </a:r>
            <a:r>
              <a:rPr lang="ko-KR" altLang="en-US" dirty="0"/>
              <a:t>와 </a:t>
            </a:r>
            <a:r>
              <a:rPr lang="en" altLang="ko-KR" dirty="0"/>
              <a:t>CloudWatch Logs</a:t>
            </a:r>
            <a:r>
              <a:rPr lang="ko-KR" altLang="en-US" dirty="0" err="1"/>
              <a:t>를</a:t>
            </a:r>
            <a:r>
              <a:rPr lang="ko-KR" altLang="en-US" dirty="0"/>
              <a:t> 사용하여 클러스터 컨테이너 로그를 수집하고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" altLang="ko-KR" dirty="0"/>
              <a:t>Prometheus, Grafana</a:t>
            </a:r>
            <a:r>
              <a:rPr lang="ko-KR" altLang="en-US" dirty="0" err="1"/>
              <a:t>를</a:t>
            </a:r>
            <a:r>
              <a:rPr lang="ko-KR" altLang="en-US" dirty="0"/>
              <a:t> 통합하여 섬세한 커스텀 모니터링이 가능하도록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이는 시스템 상태를 </a:t>
            </a:r>
            <a:r>
              <a:rPr lang="ko-KR" altLang="en-US" dirty="0" err="1"/>
              <a:t>즉각적으로파악하고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CloudWatch Alarms</a:t>
            </a:r>
            <a:r>
              <a:rPr lang="ko-KR" altLang="en-US" dirty="0"/>
              <a:t>로 특정 특정 조건 충족 시 경고를 설정하여 </a:t>
            </a:r>
            <a:r>
              <a:rPr lang="en-US" altLang="ko-KR" dirty="0"/>
              <a:t>1</a:t>
            </a:r>
            <a:r>
              <a:rPr lang="ko-KR" altLang="en-US" dirty="0"/>
              <a:t>차 대응이 가능하도록 하였습니다</a:t>
            </a:r>
            <a:r>
              <a:rPr lang="en-US" altLang="ko-KR" dirty="0"/>
              <a:t>.</a:t>
            </a:r>
            <a:endParaRPr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25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99600"/>
              </a:lnSpc>
            </a:pPr>
            <a:r>
              <a:rPr lang="ko-KR" altLang="en-US" sz="1600" b="0" i="0" u="none" strike="noStrike" dirty="0">
                <a:solidFill>
                  <a:srgbClr val="FFFFFF"/>
                </a:solidFill>
                <a:ea typeface="SF_HailSnow"/>
              </a:rPr>
              <a:t>컴퓨팅 자원은 </a:t>
            </a:r>
            <a:r>
              <a:rPr lang="en-US" altLang="ko-KR" sz="1600" b="0" i="0" u="none" strike="noStrike" dirty="0" err="1">
                <a:solidFill>
                  <a:srgbClr val="FFFFFF"/>
                </a:solidFill>
                <a:ea typeface="SF_HailSnow"/>
              </a:rPr>
              <a:t>ecs</a:t>
            </a:r>
            <a:r>
              <a:rPr lang="en-US" altLang="ko-KR" sz="1600" b="0" i="0" u="none" strike="noStrike" dirty="0">
                <a:solidFill>
                  <a:srgbClr val="FFFFFF"/>
                </a:solidFill>
                <a:ea typeface="SF_HailSnow"/>
              </a:rPr>
              <a:t> </a:t>
            </a:r>
            <a:r>
              <a:rPr lang="en-US" altLang="ko-KR" sz="1600" b="0" i="0" u="none" strike="noStrike" dirty="0" err="1">
                <a:solidFill>
                  <a:srgbClr val="FFFFFF"/>
                </a:solidFill>
                <a:ea typeface="SF_HailSnow"/>
              </a:rPr>
              <a:t>fargate</a:t>
            </a:r>
            <a:r>
              <a:rPr lang="ko-KR" altLang="en-US" sz="1600" b="0" i="0" u="none" strike="noStrike" dirty="0" err="1">
                <a:solidFill>
                  <a:srgbClr val="FFFFFF"/>
                </a:solidFill>
                <a:ea typeface="SF_HailSnow"/>
              </a:rPr>
              <a:t>를</a:t>
            </a:r>
            <a:r>
              <a:rPr lang="ko-KR" altLang="en-US" sz="1600" b="0" i="0" u="none" strike="noStrike" dirty="0">
                <a:solidFill>
                  <a:srgbClr val="FFFFFF"/>
                </a:solidFill>
                <a:ea typeface="SF_HailSnow"/>
              </a:rPr>
              <a:t> 사용하여</a:t>
            </a:r>
            <a:endParaRPr lang="en-US" altLang="ko-KR" sz="1600" b="0" i="0" u="none" strike="noStrike" dirty="0">
              <a:solidFill>
                <a:srgbClr val="FFFFFF"/>
              </a:solidFill>
              <a:ea typeface="SF_HailSnow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1600" b="1" i="0" u="none" strike="noStrike" dirty="0">
                <a:solidFill>
                  <a:srgbClr val="DC55A8"/>
                </a:solidFill>
                <a:latin typeface="SF_HailSnow"/>
              </a:rPr>
              <a:t>ECS </a:t>
            </a:r>
            <a:r>
              <a:rPr lang="ko-KR" altLang="ko-KR" sz="1600" b="1" i="0" u="none" strike="noStrike" dirty="0">
                <a:solidFill>
                  <a:srgbClr val="DC55A8"/>
                </a:solidFill>
                <a:ea typeface="SF_HailSnow"/>
              </a:rPr>
              <a:t>클러스터와</a:t>
            </a:r>
            <a:r>
              <a:rPr lang="en-US" altLang="ko-KR" sz="1600" b="1" i="0" u="none" strike="noStrike" dirty="0">
                <a:solidFill>
                  <a:srgbClr val="DC55A8"/>
                </a:solidFill>
                <a:latin typeface="SF_HailSnow"/>
              </a:rPr>
              <a:t> </a:t>
            </a:r>
            <a:r>
              <a:rPr lang="ko-KR" altLang="ko-KR" sz="1600" b="1" i="0" u="none" strike="noStrike" dirty="0">
                <a:solidFill>
                  <a:srgbClr val="DC55A8"/>
                </a:solidFill>
                <a:ea typeface="SF_HailSnow"/>
              </a:rPr>
              <a:t>컨테이너의</a:t>
            </a:r>
            <a:r>
              <a:rPr lang="en-US" altLang="ko-KR" sz="1600" b="1" i="0" u="none" strike="noStrike" dirty="0">
                <a:solidFill>
                  <a:srgbClr val="DC55A8"/>
                </a:solidFill>
                <a:latin typeface="SF_HailSnow"/>
              </a:rPr>
              <a:t> </a:t>
            </a:r>
            <a:r>
              <a:rPr lang="ko-KR" altLang="ko-KR" sz="1600" b="1" i="0" u="none" strike="noStrike" dirty="0">
                <a:solidFill>
                  <a:srgbClr val="DC55A8"/>
                </a:solidFill>
                <a:ea typeface="SF_HailSnow"/>
              </a:rPr>
              <a:t>상태와</a:t>
            </a:r>
            <a:r>
              <a:rPr lang="en-US" altLang="ko-KR" sz="1600" b="1" i="0" u="none" strike="noStrike" dirty="0">
                <a:solidFill>
                  <a:srgbClr val="DC55A8"/>
                </a:solidFill>
                <a:latin typeface="SF_HailSnow"/>
              </a:rPr>
              <a:t> </a:t>
            </a:r>
            <a:r>
              <a:rPr lang="ko-KR" altLang="ko-KR" sz="1600" b="1" i="0" u="none" strike="noStrike" dirty="0">
                <a:solidFill>
                  <a:srgbClr val="DC55A8"/>
                </a:solidFill>
                <a:ea typeface="SF_HailSnow"/>
              </a:rPr>
              <a:t>성능</a:t>
            </a:r>
            <a:r>
              <a:rPr lang="ko-KR" altLang="ko-KR" sz="1600" b="0" i="0" u="none" strike="noStrike" dirty="0">
                <a:solidFill>
                  <a:srgbClr val="FFFFFF"/>
                </a:solidFill>
                <a:ea typeface="SF_HailSnow"/>
              </a:rPr>
              <a:t>을</a:t>
            </a:r>
            <a:r>
              <a:rPr lang="en-US" altLang="ko-KR" sz="16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1600" b="0" i="0" u="none" strike="noStrike" dirty="0">
                <a:solidFill>
                  <a:srgbClr val="FFFFFF"/>
                </a:solidFill>
                <a:ea typeface="SF_HailSnow"/>
              </a:rPr>
              <a:t>실시간으로</a:t>
            </a:r>
            <a:r>
              <a:rPr lang="en-US" altLang="ko-KR" sz="16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1600" b="0" i="0" u="none" strike="noStrike" dirty="0">
                <a:solidFill>
                  <a:srgbClr val="FFFFFF"/>
                </a:solidFill>
                <a:ea typeface="SF_HailSnow"/>
              </a:rPr>
              <a:t>파악하고</a:t>
            </a:r>
            <a:r>
              <a:rPr lang="en-US" altLang="ko-KR" sz="16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1600" b="0" i="0" u="none" strike="noStrike" dirty="0">
                <a:solidFill>
                  <a:srgbClr val="FFFFFF"/>
                </a:solidFill>
                <a:ea typeface="SF_HailSnow"/>
              </a:rPr>
              <a:t>관리하는</a:t>
            </a:r>
            <a:r>
              <a:rPr lang="en-US" altLang="ko-KR" sz="16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1600" b="0" i="0" u="none" strike="noStrike" dirty="0">
                <a:solidFill>
                  <a:srgbClr val="FFFFFF"/>
                </a:solidFill>
                <a:ea typeface="SF_HailSnow"/>
              </a:rPr>
              <a:t>데</a:t>
            </a:r>
            <a:r>
              <a:rPr lang="en-US" altLang="ko-KR" sz="16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1600" b="0" i="0" u="none" strike="noStrike" dirty="0">
                <a:solidFill>
                  <a:srgbClr val="FFFFFF"/>
                </a:solidFill>
                <a:ea typeface="SF_HailSnow"/>
              </a:rPr>
              <a:t>매우</a:t>
            </a:r>
            <a:r>
              <a:rPr lang="en-US" altLang="ko-KR" sz="16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1600" b="0" i="0" u="none" strike="noStrike" dirty="0">
                <a:solidFill>
                  <a:srgbClr val="FFFFFF"/>
                </a:solidFill>
                <a:ea typeface="SF_HailSnow"/>
              </a:rPr>
              <a:t>유용한</a:t>
            </a:r>
            <a:r>
              <a:rPr lang="en-US" altLang="ko-KR" sz="1600" b="0" i="0" u="none" strike="noStrike" dirty="0">
                <a:solidFill>
                  <a:srgbClr val="FFFFFF"/>
                </a:solidFill>
                <a:latin typeface="SF_HailSnow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altLang="ko-KR" sz="1600" b="1" i="1" u="none" strike="noStrike" dirty="0">
                <a:solidFill>
                  <a:srgbClr val="DC55A8"/>
                </a:solidFill>
                <a:latin typeface="SF_HailSnow"/>
              </a:rPr>
              <a:t>ECS Container Insights </a:t>
            </a:r>
            <a:r>
              <a:rPr lang="ko-KR" altLang="ko-KR" sz="1600" b="0" i="0" u="none" strike="noStrike" dirty="0">
                <a:solidFill>
                  <a:srgbClr val="FFFFFF"/>
                </a:solidFill>
                <a:ea typeface="SF_HailSnow"/>
              </a:rPr>
              <a:t>적극적으로</a:t>
            </a:r>
            <a:r>
              <a:rPr lang="en-US" altLang="ko-KR" sz="16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1600" b="0" i="0" u="none" strike="noStrike" dirty="0">
                <a:solidFill>
                  <a:srgbClr val="FFFFFF"/>
                </a:solidFill>
                <a:ea typeface="SF_HailSnow"/>
              </a:rPr>
              <a:t>활용하여</a:t>
            </a:r>
            <a:r>
              <a:rPr lang="en-US" altLang="ko-KR" sz="1600" b="0" i="0" u="none" strike="noStrike" dirty="0">
                <a:solidFill>
                  <a:srgbClr val="FFFFFF"/>
                </a:solidFill>
                <a:latin typeface="SF_HailSnow"/>
                <a:ea typeface="SF_HailSnow"/>
              </a:rPr>
              <a:t> </a:t>
            </a:r>
            <a:r>
              <a:rPr lang="ko-KR" altLang="ko-KR" sz="1600" b="1" i="0" u="none" strike="noStrike" dirty="0">
                <a:solidFill>
                  <a:srgbClr val="DC55A8"/>
                </a:solidFill>
                <a:ea typeface="SF_HailSnow"/>
              </a:rPr>
              <a:t>시스템</a:t>
            </a:r>
            <a:r>
              <a:rPr lang="en-US" altLang="ko-KR" sz="1600" b="1" i="0" u="none" strike="noStrike" dirty="0">
                <a:solidFill>
                  <a:srgbClr val="DC55A8"/>
                </a:solidFill>
                <a:latin typeface="SF_HailSnow"/>
              </a:rPr>
              <a:t> </a:t>
            </a:r>
            <a:r>
              <a:rPr lang="ko-KR" altLang="ko-KR" sz="1600" b="1" i="0" u="none" strike="noStrike" dirty="0">
                <a:solidFill>
                  <a:srgbClr val="DC55A8"/>
                </a:solidFill>
                <a:ea typeface="SF_HailSnow"/>
              </a:rPr>
              <a:t>모니터링</a:t>
            </a:r>
            <a:r>
              <a:rPr lang="ko-KR" altLang="en-US" sz="1600" b="0" i="0" u="none" strike="noStrike" dirty="0">
                <a:solidFill>
                  <a:srgbClr val="FFFFFF"/>
                </a:solidFill>
                <a:latin typeface="SF_HailSnow"/>
                <a:ea typeface="SF_HailSnow"/>
              </a:rPr>
              <a:t>을 진행하였습니다</a:t>
            </a:r>
            <a:r>
              <a:rPr lang="en-US" altLang="ko-KR" sz="1600" b="0" i="0" u="none" strike="noStrike" dirty="0">
                <a:solidFill>
                  <a:srgbClr val="FFFFFF"/>
                </a:solidFill>
                <a:latin typeface="SF_HailSnow"/>
                <a:ea typeface="SF_HailSnow"/>
              </a:rPr>
              <a:t>. </a:t>
            </a:r>
            <a:endParaRPr lang="ko-KR" altLang="ko-KR" sz="1600" b="0" i="0" u="none" strike="noStrike" dirty="0">
              <a:solidFill>
                <a:srgbClr val="FFFFFF"/>
              </a:solidFill>
              <a:ea typeface="SF_HailSnow"/>
            </a:endParaRPr>
          </a:p>
          <a:p>
            <a:pPr lvl="0" algn="l">
              <a:lnSpc>
                <a:spcPct val="99600"/>
              </a:lnSpc>
            </a:pPr>
            <a:endParaRPr lang="en-US" altLang="ko-KR" sz="1600" b="0" i="0" u="none" strike="noStrike" dirty="0">
              <a:solidFill>
                <a:srgbClr val="FFFFFF"/>
              </a:solidFill>
              <a:ea typeface="SF_HailSnow"/>
            </a:endParaRPr>
          </a:p>
          <a:p>
            <a:pPr lvl="0" algn="l">
              <a:lnSpc>
                <a:spcPct val="99600"/>
              </a:lnSpc>
            </a:pPr>
            <a:endParaRPr lang="en-US" altLang="ko-KR" sz="1600" b="0" i="0" u="none" strike="noStrike" dirty="0">
              <a:solidFill>
                <a:srgbClr val="FFFFFF"/>
              </a:solidFill>
              <a:ea typeface="SF_HailSnow"/>
            </a:endParaRPr>
          </a:p>
          <a:p>
            <a:pPr algn="l"/>
            <a:r>
              <a:rPr kumimoji="1" lang="ko-KR" altLang="en-US" dirty="0"/>
              <a:t>또한 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SF_HailSnow"/>
              </a:rPr>
              <a:t>Prometheus </a:t>
            </a:r>
            <a:r>
              <a:rPr lang="ko-KR" altLang="ko-KR" sz="1200" b="0" i="0" u="none" strike="noStrike" dirty="0" err="1">
                <a:solidFill>
                  <a:srgbClr val="FFFFFF"/>
                </a:solidFill>
                <a:ea typeface="SF_HailSnow"/>
              </a:rPr>
              <a:t>를</a:t>
            </a:r>
            <a:r>
              <a:rPr lang="en-US" altLang="ko-KR" sz="12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en-US" sz="1200" b="0" i="0" u="none" strike="noStrike" dirty="0">
                <a:solidFill>
                  <a:srgbClr val="FFFFFF"/>
                </a:solidFill>
                <a:latin typeface="SF_HailSnow"/>
              </a:rPr>
              <a:t>활용하여 </a:t>
            </a:r>
            <a:r>
              <a:rPr lang="ko-KR" altLang="en-US" sz="1200" b="1" i="0" u="none" strike="noStrike" dirty="0">
                <a:solidFill>
                  <a:srgbClr val="DC55A8"/>
                </a:solidFill>
                <a:latin typeface="SF_HailSnow"/>
                <a:ea typeface="SF_HailSnow"/>
              </a:rPr>
              <a:t>다양한 </a:t>
            </a:r>
            <a:r>
              <a:rPr lang="ko-KR" altLang="en-US" sz="1200" b="1" i="0" u="none" strike="noStrike" dirty="0" err="1">
                <a:solidFill>
                  <a:srgbClr val="DC55A8"/>
                </a:solidFill>
                <a:latin typeface="SF_HailSnow"/>
                <a:ea typeface="SF_HailSnow"/>
              </a:rPr>
              <a:t>메트릭</a:t>
            </a:r>
            <a:r>
              <a:rPr lang="ko-KR" altLang="en-US" sz="1200" b="1" i="0" u="none" strike="noStrike" dirty="0">
                <a:solidFill>
                  <a:srgbClr val="DC55A8"/>
                </a:solidFill>
                <a:latin typeface="SF_HailSnow"/>
                <a:ea typeface="SF_HailSnow"/>
              </a:rPr>
              <a:t> </a:t>
            </a:r>
            <a:r>
              <a:rPr lang="en-US" altLang="ko-KR" sz="1200" b="1" i="0" u="none" strike="noStrike" dirty="0">
                <a:solidFill>
                  <a:srgbClr val="DC55A8"/>
                </a:solidFill>
                <a:latin typeface="SF_HailSnow"/>
              </a:rPr>
              <a:t> </a:t>
            </a:r>
            <a:r>
              <a:rPr lang="ko-KR" altLang="ko-KR" sz="1200" b="1" i="0" u="none" strike="noStrike" dirty="0">
                <a:solidFill>
                  <a:srgbClr val="DC55A8"/>
                </a:solidFill>
                <a:ea typeface="SF_HailSnow"/>
              </a:rPr>
              <a:t>데이터</a:t>
            </a:r>
            <a:r>
              <a:rPr lang="en-US" altLang="ko-KR" sz="1200" b="1" i="0" u="none" strike="noStrike" dirty="0">
                <a:solidFill>
                  <a:srgbClr val="DC55A8"/>
                </a:solidFill>
                <a:latin typeface="SF_HailSnow"/>
              </a:rPr>
              <a:t> </a:t>
            </a:r>
            <a:r>
              <a:rPr lang="ko-KR" altLang="ko-KR" sz="1200" b="1" i="0" u="none" strike="noStrike" dirty="0">
                <a:solidFill>
                  <a:srgbClr val="DC55A8"/>
                </a:solidFill>
                <a:ea typeface="SF_HailSnow"/>
              </a:rPr>
              <a:t>소스에서</a:t>
            </a:r>
            <a:r>
              <a:rPr lang="en-US" altLang="ko-KR" sz="1200" b="1" i="0" u="none" strike="noStrike" dirty="0">
                <a:solidFill>
                  <a:srgbClr val="DC55A8"/>
                </a:solidFill>
                <a:latin typeface="SF_HailSnow"/>
              </a:rPr>
              <a:t> </a:t>
            </a:r>
            <a:r>
              <a:rPr lang="ko-KR" altLang="ko-KR" sz="1200" b="1" i="0" u="none" strike="noStrike" dirty="0">
                <a:solidFill>
                  <a:srgbClr val="DC55A8"/>
                </a:solidFill>
                <a:ea typeface="SF_HailSnow"/>
              </a:rPr>
              <a:t>데이터를</a:t>
            </a:r>
            <a:r>
              <a:rPr lang="en-US" altLang="ko-KR" sz="1200" b="1" i="0" u="none" strike="noStrike" dirty="0">
                <a:solidFill>
                  <a:srgbClr val="DC55A8"/>
                </a:solidFill>
                <a:latin typeface="SF_HailSnow"/>
              </a:rPr>
              <a:t> </a:t>
            </a:r>
            <a:r>
              <a:rPr lang="ko-KR" altLang="ko-KR" sz="1200" b="1" i="0" u="none" strike="noStrike" dirty="0">
                <a:solidFill>
                  <a:srgbClr val="DC55A8"/>
                </a:solidFill>
                <a:ea typeface="SF_HailSnow"/>
              </a:rPr>
              <a:t>가져와</a:t>
            </a:r>
            <a:r>
              <a:rPr lang="en-US" altLang="ko-KR" sz="1200" b="1" i="0" u="none" strike="noStrike" dirty="0">
                <a:solidFill>
                  <a:srgbClr val="DC55A8"/>
                </a:solidFill>
                <a:latin typeface="SF_HailSnow"/>
              </a:rPr>
              <a:t> </a:t>
            </a:r>
            <a:r>
              <a:rPr lang="en-US" altLang="ko-KR" sz="1200" b="1" i="0" u="none" strike="noStrike" dirty="0" err="1">
                <a:solidFill>
                  <a:srgbClr val="DC55A8"/>
                </a:solidFill>
                <a:latin typeface="SF_HailSnow"/>
              </a:rPr>
              <a:t>grafgana</a:t>
            </a:r>
            <a:r>
              <a:rPr lang="ko-KR" altLang="en-US" sz="1200" b="1" i="0" u="none" strike="noStrike" dirty="0" err="1">
                <a:solidFill>
                  <a:srgbClr val="DC55A8"/>
                </a:solidFill>
                <a:latin typeface="SF_HailSnow"/>
              </a:rPr>
              <a:t>를</a:t>
            </a:r>
            <a:r>
              <a:rPr lang="ko-KR" altLang="en-US" sz="1200" b="1" i="0" u="none" strike="noStrike" dirty="0">
                <a:solidFill>
                  <a:srgbClr val="DC55A8"/>
                </a:solidFill>
                <a:latin typeface="SF_HailSnow"/>
              </a:rPr>
              <a:t> 사용하여 효율적으로 </a:t>
            </a:r>
            <a:r>
              <a:rPr lang="ko-KR" altLang="en-US" sz="1200" b="1" i="0" u="none" strike="noStrike" dirty="0" err="1">
                <a:solidFill>
                  <a:srgbClr val="DC55A8"/>
                </a:solidFill>
                <a:latin typeface="SF_HailSnow"/>
              </a:rPr>
              <a:t>시각화하였습니다</a:t>
            </a:r>
            <a:r>
              <a:rPr lang="en-US" altLang="ko-KR" sz="1200" b="1" i="0" u="none" strike="noStrike" dirty="0">
                <a:solidFill>
                  <a:srgbClr val="DC55A8"/>
                </a:solidFill>
                <a:latin typeface="SF_HailSnow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i="0" u="none" strike="noStrike" dirty="0">
              <a:solidFill>
                <a:srgbClr val="DC55A8"/>
              </a:solidFill>
              <a:latin typeface="SF_HailSno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i="0" u="none" strike="noStrike" dirty="0">
              <a:solidFill>
                <a:srgbClr val="DC55A8"/>
              </a:solidFill>
              <a:latin typeface="SF_HailSno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i="0" u="none" strike="noStrike" dirty="0">
              <a:solidFill>
                <a:srgbClr val="DC55A8"/>
              </a:solidFill>
              <a:latin typeface="SF_HailSno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"Prometheus</a:t>
            </a:r>
            <a:r>
              <a:rPr lang="ko-KR" altLang="en-US" dirty="0"/>
              <a:t>와 </a:t>
            </a:r>
            <a:r>
              <a:rPr lang="en" altLang="ko-KR" dirty="0"/>
              <a:t>Grafana</a:t>
            </a:r>
            <a:r>
              <a:rPr lang="ko-KR" altLang="en-US" dirty="0"/>
              <a:t>의 설치형 서비스를 선택한 이유는 비용 효율성과 유연성 때문입니다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관리형 서비스는 편리하지만</a:t>
            </a:r>
            <a:r>
              <a:rPr lang="en-US" altLang="ko-KR" dirty="0"/>
              <a:t>, </a:t>
            </a: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쿼리 실행 등의 사용량에 따라 비용이 계속 증가합니다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설치형 서비스는 </a:t>
            </a:r>
            <a:r>
              <a:rPr lang="en" altLang="ko-KR" dirty="0"/>
              <a:t>EC2 </a:t>
            </a:r>
            <a:r>
              <a:rPr lang="ko-KR" altLang="en-US" dirty="0"/>
              <a:t>인스턴스와 스토리지 비용만 발생하며</a:t>
            </a:r>
            <a:r>
              <a:rPr lang="en-US" altLang="ko-KR" dirty="0"/>
              <a:t>, </a:t>
            </a:r>
            <a:r>
              <a:rPr lang="ko-KR" altLang="en-US" dirty="0"/>
              <a:t>우리에게 필요한 커스터마이징과 제어를 제공하여 유연한 구성이 가능합니다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운영 비용을 절감하면서도 우리의 요구사항에 맞는 유연한 모니터링 환경을 구축할 수 있습니다</a:t>
            </a:r>
            <a:r>
              <a:rPr lang="en-US" altLang="ko-KR" dirty="0"/>
              <a:t>."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i="0" u="none" strike="noStrike" dirty="0">
              <a:solidFill>
                <a:srgbClr val="DC55A8"/>
              </a:solidFill>
              <a:latin typeface="SF_HailSnow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2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i="0" u="none" strike="noStrike" dirty="0">
              <a:solidFill>
                <a:srgbClr val="DC55A8"/>
              </a:solidFill>
              <a:latin typeface="SF_HailSnow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6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팀 프로젝트로 진행한 </a:t>
            </a:r>
            <a:r>
              <a:rPr kumimoji="1" lang="en-US" altLang="ko-KR" dirty="0" err="1"/>
              <a:t>siem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구성입니다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06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고객사에서 서비스의 보안 강화를 위해 </a:t>
            </a:r>
            <a:r>
              <a:rPr kumimoji="1" lang="en-US" altLang="ko-KR" dirty="0" err="1"/>
              <a:t>siem</a:t>
            </a:r>
            <a:r>
              <a:rPr kumimoji="1" lang="en-US" altLang="ko-KR" dirty="0"/>
              <a:t> </a:t>
            </a:r>
            <a:r>
              <a:rPr kumimoji="1" lang="ko-KR" altLang="en-US" dirty="0"/>
              <a:t>시스템을 요청하였고</a:t>
            </a:r>
            <a:endParaRPr kumimoji="1" lang="en-US" altLang="ko-KR" dirty="0"/>
          </a:p>
          <a:p>
            <a:r>
              <a:rPr kumimoji="1" lang="ko-KR" altLang="en-US" dirty="0"/>
              <a:t>다음 아키텍처를 바탕으로 구축하였습니다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19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구축한 통합 </a:t>
            </a:r>
            <a:r>
              <a:rPr kumimoji="1" lang="en-US" altLang="ko-KR" dirty="0" err="1"/>
              <a:t>siem</a:t>
            </a:r>
            <a:r>
              <a:rPr kumimoji="1" lang="en-US" altLang="ko-KR" dirty="0"/>
              <a:t> </a:t>
            </a:r>
            <a:r>
              <a:rPr kumimoji="1" lang="ko-KR" altLang="en-US" dirty="0"/>
              <a:t>시스템을 저의 개인 </a:t>
            </a:r>
            <a:r>
              <a:rPr kumimoji="1" lang="ko-KR" altLang="en-US" dirty="0" err="1"/>
              <a:t>리전</a:t>
            </a:r>
            <a:r>
              <a:rPr kumimoji="1" lang="ko-KR" altLang="en-US" dirty="0"/>
              <a:t> 인프라에 적용시킨 모습입니다</a:t>
            </a:r>
            <a:r>
              <a:rPr kumimoji="1" lang="en-US" altLang="ko-KR" dirty="0"/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20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예상비용입니다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월간 활성 사용자수는 </a:t>
            </a:r>
            <a:r>
              <a:rPr kumimoji="1" lang="en-US" altLang="ko-KR" dirty="0"/>
              <a:t>30</a:t>
            </a:r>
            <a:r>
              <a:rPr kumimoji="1" lang="ko-KR" altLang="en-US" dirty="0"/>
              <a:t>명으로 하고 일일 사용자는 월간 사용자의 </a:t>
            </a:r>
            <a:r>
              <a:rPr kumimoji="1" lang="en-US" altLang="ko-KR" dirty="0"/>
              <a:t>30</a:t>
            </a:r>
            <a:r>
              <a:rPr kumimoji="1" lang="ko-KR" altLang="en-US" dirty="0"/>
              <a:t>프로로 하며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만명으로 잡았습니다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동시 접속자수는 일일 사용자의 </a:t>
            </a:r>
            <a:r>
              <a:rPr kumimoji="1" lang="en-US" altLang="ko-KR" dirty="0"/>
              <a:t>2.5</a:t>
            </a:r>
            <a:r>
              <a:rPr kumimoji="1" lang="ko-KR" altLang="en-US" dirty="0"/>
              <a:t>프로 </a:t>
            </a:r>
            <a:r>
              <a:rPr kumimoji="1" lang="en-US" altLang="ko-KR" dirty="0"/>
              <a:t>7500</a:t>
            </a:r>
            <a:r>
              <a:rPr kumimoji="1" lang="ko-KR" altLang="en-US" dirty="0"/>
              <a:t>명으로 하였고</a:t>
            </a:r>
            <a:endParaRPr kumimoji="1" lang="en-US" altLang="ko-KR" dirty="0"/>
          </a:p>
          <a:p>
            <a:r>
              <a:rPr kumimoji="1" lang="ko-KR" altLang="en-US" dirty="0"/>
              <a:t>이를 토대로 일일 총 데이터 </a:t>
            </a:r>
            <a:r>
              <a:rPr kumimoji="1" lang="ko-KR" altLang="en-US" dirty="0" err="1"/>
              <a:t>전송량은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테라바이트</a:t>
            </a:r>
            <a:endParaRPr kumimoji="1" lang="en-US" altLang="ko-KR" dirty="0"/>
          </a:p>
          <a:p>
            <a:r>
              <a:rPr kumimoji="1" lang="ko-KR" altLang="en-US" dirty="0"/>
              <a:t>월간 총 데이터 </a:t>
            </a:r>
            <a:r>
              <a:rPr kumimoji="1" lang="ko-KR" altLang="en-US" dirty="0" err="1"/>
              <a:t>전송량을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30 </a:t>
            </a:r>
            <a:r>
              <a:rPr kumimoji="1" lang="ko-KR" altLang="en-US" dirty="0" err="1"/>
              <a:t>테라바이트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51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dirty="0"/>
              <a:t>이를 토대로 총 </a:t>
            </a:r>
            <a:r>
              <a:rPr kumimoji="1" lang="en-US" altLang="ko-KR" dirty="0"/>
              <a:t>1074</a:t>
            </a:r>
            <a:r>
              <a:rPr kumimoji="1" lang="ko-KR" altLang="en-US" dirty="0"/>
              <a:t>달러이고</a:t>
            </a:r>
            <a:endParaRPr kumimoji="1"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사용한 만큼 지불</a:t>
            </a:r>
            <a:r>
              <a:rPr lang="en-US" altLang="ko-KR" dirty="0"/>
              <a:t>: </a:t>
            </a:r>
            <a:r>
              <a:rPr lang="en" altLang="ko-KR" dirty="0"/>
              <a:t>AWS</a:t>
            </a:r>
            <a:r>
              <a:rPr lang="ko-KR" altLang="en-US" dirty="0"/>
              <a:t>는 </a:t>
            </a:r>
            <a:r>
              <a:rPr lang="en" altLang="ko-KR" dirty="0"/>
              <a:t>Pay-as-you-go </a:t>
            </a:r>
            <a:r>
              <a:rPr lang="ko-KR" altLang="en-US" dirty="0"/>
              <a:t>방식으로</a:t>
            </a:r>
            <a:r>
              <a:rPr lang="en-US" altLang="ko-KR" dirty="0"/>
              <a:t>, </a:t>
            </a:r>
            <a:r>
              <a:rPr lang="ko-KR" altLang="en-US" dirty="0"/>
              <a:t>실제로 사용한 리소스에 대해 요금을 부과합니다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시간 단위 과금</a:t>
            </a:r>
            <a:r>
              <a:rPr lang="en-US" altLang="ko-KR" dirty="0"/>
              <a:t>: </a:t>
            </a:r>
            <a:r>
              <a:rPr lang="ko-KR" altLang="en-US" dirty="0"/>
              <a:t>대부분의 컴퓨팅 리소스는 시간 단위로 </a:t>
            </a:r>
            <a:r>
              <a:rPr lang="ko-KR" altLang="en-US" dirty="0" err="1"/>
              <a:t>과금됩니다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데이터 전송 비용</a:t>
            </a:r>
            <a:r>
              <a:rPr lang="en-US" altLang="ko-KR" dirty="0"/>
              <a:t>: </a:t>
            </a:r>
            <a:r>
              <a:rPr lang="ko-KR" altLang="en-US" dirty="0"/>
              <a:t>데이터 </a:t>
            </a:r>
            <a:r>
              <a:rPr lang="ko-KR" altLang="en-US" dirty="0" err="1"/>
              <a:t>전송량에</a:t>
            </a:r>
            <a:r>
              <a:rPr lang="ko-KR" altLang="en-US" dirty="0"/>
              <a:t> 따라 비용이 부과됩니다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요금 절감 전략</a:t>
            </a:r>
            <a:r>
              <a:rPr lang="en-US" altLang="ko-KR" dirty="0"/>
              <a:t>: </a:t>
            </a:r>
            <a:r>
              <a:rPr lang="ko-KR" altLang="en-US" dirty="0"/>
              <a:t>예약 인스턴스</a:t>
            </a:r>
            <a:r>
              <a:rPr lang="en-US" altLang="ko-KR" dirty="0"/>
              <a:t>, </a:t>
            </a:r>
            <a:r>
              <a:rPr lang="en" altLang="ko-KR" dirty="0"/>
              <a:t>Savings Plans, </a:t>
            </a:r>
            <a:r>
              <a:rPr lang="ko-KR" altLang="en-US" dirty="0" err="1"/>
              <a:t>스팟</a:t>
            </a:r>
            <a:r>
              <a:rPr lang="ko-KR" altLang="en-US" dirty="0"/>
              <a:t> 인스턴스를 통해 비용 절감 가능</a:t>
            </a:r>
          </a:p>
          <a:p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41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구현 결과 입니다</a:t>
            </a:r>
            <a:r>
              <a:rPr lang="en-US" altLang="ko-KR" b="1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서버리스 </a:t>
            </a:r>
            <a:r>
              <a:rPr lang="en-US" altLang="ko-KR" b="1" dirty="0"/>
              <a:t>3-</a:t>
            </a:r>
            <a:r>
              <a:rPr lang="en" altLang="ko-KR" b="1" dirty="0"/>
              <a:t>tier </a:t>
            </a:r>
            <a:r>
              <a:rPr lang="ko-KR" altLang="en-US" b="1" dirty="0"/>
              <a:t>구조로 월간 활성 사용자 </a:t>
            </a:r>
            <a:r>
              <a:rPr lang="en-US" altLang="ko-KR" b="1" dirty="0"/>
              <a:t>30</a:t>
            </a:r>
            <a:r>
              <a:rPr lang="ko-KR" altLang="en-US" b="1" dirty="0"/>
              <a:t>만 명 처리 가능한 안정적 인프라를 구축하였고 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월 </a:t>
            </a:r>
            <a:r>
              <a:rPr lang="en-US" altLang="ko-KR" b="1" dirty="0"/>
              <a:t>1074</a:t>
            </a:r>
            <a:r>
              <a:rPr lang="ko-KR" altLang="en-US" b="1" dirty="0"/>
              <a:t>달러로 비용 효율성을 확보하였습니다</a:t>
            </a:r>
            <a:r>
              <a:rPr lang="en-US" altLang="ko-KR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또한 </a:t>
            </a:r>
            <a:r>
              <a:rPr lang="en-US" altLang="ko-KR" b="1" dirty="0"/>
              <a:t>isms-p</a:t>
            </a:r>
            <a:r>
              <a:rPr lang="ko-KR" altLang="en-US" b="1" dirty="0"/>
              <a:t> 인증 기준을 충족하는 </a:t>
            </a:r>
            <a:r>
              <a:rPr lang="en-US" altLang="ko-KR" b="1" dirty="0" err="1"/>
              <a:t>siem</a:t>
            </a:r>
            <a:r>
              <a:rPr lang="en-US" altLang="ko-KR" b="1" dirty="0"/>
              <a:t> </a:t>
            </a:r>
            <a:r>
              <a:rPr lang="ko-KR" altLang="en-US" b="1" dirty="0"/>
              <a:t>보안 솔루션을 구축하였고</a:t>
            </a:r>
            <a:r>
              <a:rPr lang="en-US" altLang="ko-KR" b="1" dirty="0"/>
              <a:t>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최소한의 관리 요구사항으로 중단 최소화 서비스를 제공하는 운용 효율성을 만족시켜 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다음과 같은 대출 조건 서비스를 런칭할 수 있는 아키텍처를 완성하였습니다</a:t>
            </a:r>
            <a:r>
              <a:rPr lang="en-US" altLang="ko-KR" b="1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이상 발표 마치겠습니다</a:t>
            </a:r>
            <a:r>
              <a:rPr lang="en-US" altLang="ko-KR" b="1" dirty="0"/>
              <a:t>. </a:t>
            </a:r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- **</a:t>
            </a:r>
            <a:r>
              <a:rPr lang="en" altLang="ko-KR" b="1" dirty="0"/>
              <a:t>ECS </a:t>
            </a:r>
            <a:r>
              <a:rPr lang="en" altLang="ko-KR" b="1" dirty="0" err="1"/>
              <a:t>Fargate</a:t>
            </a:r>
            <a:r>
              <a:rPr lang="ko-KR" altLang="en-US" b="1" dirty="0"/>
              <a:t>와 </a:t>
            </a:r>
            <a:r>
              <a:rPr lang="en" altLang="ko-KR" b="1" dirty="0"/>
              <a:t>Aurora DB:** </a:t>
            </a:r>
            <a:r>
              <a:rPr lang="ko-KR" altLang="en-US" b="1" dirty="0"/>
              <a:t>고성능과 고가용성 제공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**비용 효율성</a:t>
            </a:r>
            <a:r>
              <a:rPr lang="en-US" altLang="ko-KR" b="1" dirty="0"/>
              <a:t>:**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- **</a:t>
            </a:r>
            <a:r>
              <a:rPr lang="ko-KR" altLang="en-US" b="1" dirty="0"/>
              <a:t>예상 비용</a:t>
            </a:r>
            <a:r>
              <a:rPr lang="en-US" altLang="ko-KR" b="1" dirty="0"/>
              <a:t>:** </a:t>
            </a:r>
            <a:r>
              <a:rPr lang="ko-KR" altLang="en-US" b="1" dirty="0"/>
              <a:t>약 </a:t>
            </a:r>
            <a:r>
              <a:rPr lang="en-US" altLang="ko-KR" b="1" dirty="0"/>
              <a:t>$1,074.32 (1,398,558 </a:t>
            </a:r>
            <a:r>
              <a:rPr lang="en" altLang="ko-KR" b="1" dirty="0"/>
              <a:t>KRW)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- **</a:t>
            </a:r>
            <a:r>
              <a:rPr lang="ko-KR" altLang="en-US" b="1" dirty="0"/>
              <a:t>비용 절감 전략</a:t>
            </a:r>
            <a:r>
              <a:rPr lang="en-US" altLang="ko-KR" b="1" dirty="0"/>
              <a:t>:** </a:t>
            </a:r>
            <a:r>
              <a:rPr lang="ko-KR" altLang="en-US" b="1" dirty="0"/>
              <a:t>예약 인스턴스</a:t>
            </a:r>
            <a:r>
              <a:rPr lang="en-US" altLang="ko-KR" b="1" dirty="0"/>
              <a:t>, </a:t>
            </a:r>
            <a:r>
              <a:rPr lang="en" altLang="ko-KR" b="1" dirty="0"/>
              <a:t>Savings Plans, </a:t>
            </a:r>
            <a:r>
              <a:rPr lang="ko-KR" altLang="en-US" b="1" dirty="0" err="1"/>
              <a:t>스팟</a:t>
            </a:r>
            <a:r>
              <a:rPr lang="ko-KR" altLang="en-US" b="1" dirty="0"/>
              <a:t> 인스턴스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**보안 강화</a:t>
            </a:r>
            <a:r>
              <a:rPr lang="en-US" altLang="ko-KR" b="1" dirty="0"/>
              <a:t>:**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- **</a:t>
            </a:r>
            <a:r>
              <a:rPr lang="en" altLang="ko-KR" b="1" dirty="0"/>
              <a:t>ISMS-P </a:t>
            </a:r>
            <a:r>
              <a:rPr lang="ko-KR" altLang="en-US" b="1" dirty="0"/>
              <a:t>인증 기준 충족</a:t>
            </a:r>
            <a:r>
              <a:rPr lang="en-US" altLang="ko-KR" b="1" dirty="0"/>
              <a:t>:** </a:t>
            </a:r>
            <a:r>
              <a:rPr lang="en" altLang="ko-KR" b="1" dirty="0"/>
              <a:t>AWS WAF, ACM, IAM </a:t>
            </a:r>
            <a:r>
              <a:rPr lang="ko-KR" altLang="en-US" b="1" dirty="0"/>
              <a:t>활용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- **</a:t>
            </a:r>
            <a:r>
              <a:rPr lang="en" altLang="ko-KR" b="1" dirty="0"/>
              <a:t>CloudFront</a:t>
            </a:r>
            <a:r>
              <a:rPr lang="ko-KR" altLang="en-US" b="1" dirty="0"/>
              <a:t>와 </a:t>
            </a:r>
            <a:r>
              <a:rPr lang="en" altLang="ko-KR" b="1" dirty="0"/>
              <a:t>Route 53:** DDoS </a:t>
            </a:r>
            <a:r>
              <a:rPr lang="ko-KR" altLang="en-US" b="1" dirty="0"/>
              <a:t>공격 방지 및 안정적 트래픽 관리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**운영 효율성 및 자동화</a:t>
            </a:r>
            <a:r>
              <a:rPr lang="en-US" altLang="ko-KR" b="1" dirty="0"/>
              <a:t>:**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- **</a:t>
            </a:r>
            <a:r>
              <a:rPr lang="ko-KR" altLang="en-US" b="1" dirty="0"/>
              <a:t>최소한의 관리 요구사항</a:t>
            </a:r>
            <a:r>
              <a:rPr lang="en-US" altLang="ko-KR" b="1" dirty="0"/>
              <a:t>:** </a:t>
            </a:r>
            <a:r>
              <a:rPr lang="en" altLang="ko-KR" b="1" dirty="0"/>
              <a:t>AWS </a:t>
            </a:r>
            <a:r>
              <a:rPr lang="ko-KR" altLang="en-US" b="1" dirty="0" err="1"/>
              <a:t>매니지드</a:t>
            </a:r>
            <a:r>
              <a:rPr lang="ko-KR" altLang="en-US" b="1" dirty="0"/>
              <a:t> 서비스 활용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- **</a:t>
            </a:r>
            <a:r>
              <a:rPr lang="ko-KR" altLang="en-US" b="1" dirty="0"/>
              <a:t>자동화된 운영</a:t>
            </a:r>
            <a:r>
              <a:rPr lang="en-US" altLang="ko-KR" b="1" dirty="0"/>
              <a:t>:** </a:t>
            </a:r>
            <a:r>
              <a:rPr lang="ko-KR" altLang="en-US" b="1" dirty="0"/>
              <a:t>인프라 엔지니어 없이도 안정적 운영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- **</a:t>
            </a:r>
            <a:r>
              <a:rPr lang="ko-KR" altLang="en-US" b="1" dirty="0"/>
              <a:t>중단 없는 서비스 제공</a:t>
            </a:r>
            <a:r>
              <a:rPr lang="en-US" altLang="ko-KR" b="1" dirty="0"/>
              <a:t>:** </a:t>
            </a:r>
            <a:r>
              <a:rPr lang="ko-KR" altLang="en-US" b="1" dirty="0"/>
              <a:t>자동 스케일링</a:t>
            </a:r>
            <a:r>
              <a:rPr lang="en-US" altLang="ko-KR" b="1" dirty="0"/>
              <a:t>, </a:t>
            </a:r>
            <a:r>
              <a:rPr lang="ko-KR" altLang="en-US" b="1" dirty="0"/>
              <a:t>장애 복구 메커니즘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**모니터링 및 인사이트</a:t>
            </a:r>
            <a:r>
              <a:rPr lang="en-US" altLang="ko-KR" b="1" dirty="0"/>
              <a:t>:**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- **</a:t>
            </a:r>
            <a:r>
              <a:rPr lang="en" altLang="ko-KR" b="1" dirty="0"/>
              <a:t>ECS Container Insights:** </a:t>
            </a:r>
            <a:r>
              <a:rPr lang="ko-KR" altLang="en-US" b="1" dirty="0"/>
              <a:t>실시간 클러스터 및 컨테이너 상태 모니터링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- **</a:t>
            </a:r>
            <a:r>
              <a:rPr lang="en" altLang="ko-KR" b="1" dirty="0"/>
              <a:t>Prometheus</a:t>
            </a:r>
            <a:r>
              <a:rPr lang="ko-KR" altLang="en-US" b="1" dirty="0"/>
              <a:t>와 </a:t>
            </a:r>
            <a:r>
              <a:rPr lang="en" altLang="ko-KR" b="1" dirty="0"/>
              <a:t>Grafana:** </a:t>
            </a:r>
            <a:r>
              <a:rPr lang="ko-KR" altLang="en-US" b="1" dirty="0" err="1"/>
              <a:t>메트릭</a:t>
            </a:r>
            <a:r>
              <a:rPr lang="ko-KR" altLang="en-US" b="1" dirty="0"/>
              <a:t> 수집 및 시각화</a:t>
            </a:r>
            <a:r>
              <a:rPr lang="en-US" altLang="ko-KR" b="1" dirty="0"/>
              <a:t>, </a:t>
            </a:r>
            <a:r>
              <a:rPr lang="ko-KR" altLang="en-US" b="1" dirty="0"/>
              <a:t>상세 인사이트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- **</a:t>
            </a:r>
            <a:r>
              <a:rPr lang="ko-KR" altLang="en-US" b="1" dirty="0"/>
              <a:t>통합 모니터링</a:t>
            </a:r>
            <a:r>
              <a:rPr lang="en-US" altLang="ko-KR" b="1" dirty="0"/>
              <a:t>:** </a:t>
            </a:r>
            <a:r>
              <a:rPr lang="en" altLang="ko-KR" b="1" dirty="0"/>
              <a:t>CloudWatch</a:t>
            </a:r>
            <a:r>
              <a:rPr lang="ko-KR" altLang="en-US" b="1" dirty="0"/>
              <a:t>와 결합하여 종합적 모니터링 및 경고 시스템 구축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8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먼저 고객 요구사항입니다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대</a:t>
            </a:r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기업 </a:t>
            </a:r>
            <a:r>
              <a:rPr lang="en" altLang="ko-KR" sz="1400" dirty="0"/>
              <a:t>A</a:t>
            </a:r>
            <a:r>
              <a:rPr lang="ko-KR" altLang="en-US" sz="1400" dirty="0"/>
              <a:t>는 새로운 </a:t>
            </a:r>
            <a:r>
              <a:rPr lang="en" altLang="ko-KR" sz="1400" dirty="0" err="1"/>
              <a:t>MyData</a:t>
            </a:r>
            <a:r>
              <a:rPr lang="en" altLang="ko-KR" sz="1400" dirty="0"/>
              <a:t> </a:t>
            </a:r>
            <a:r>
              <a:rPr lang="ko-KR" altLang="en-US" sz="1400" dirty="0"/>
              <a:t>대출 조건 비교 서비스를 런칭하고자 했습니다</a:t>
            </a:r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고객사는 관리가 최소화된 인프라를 원하며</a:t>
            </a:r>
            <a:r>
              <a:rPr lang="en-US" altLang="ko-KR" sz="1400" dirty="0"/>
              <a:t> </a:t>
            </a:r>
            <a:r>
              <a:rPr kumimoji="1" lang="en-US" altLang="ko-KR" sz="1400" dirty="0" err="1"/>
              <a:t>rto</a:t>
            </a:r>
            <a:r>
              <a:rPr kumimoji="1" lang="en-US" altLang="ko-KR" sz="1400" dirty="0"/>
              <a:t> 4</a:t>
            </a:r>
            <a:r>
              <a:rPr kumimoji="1" lang="ko-KR" altLang="en-US" sz="1400" dirty="0"/>
              <a:t>시간에 준하는 중단을 최소화하는 서비스를 통해 가용성을 확보하고자 합니다</a:t>
            </a:r>
            <a:r>
              <a:rPr kumimoji="1" lang="en-US" altLang="ko-KR" sz="1400" dirty="0"/>
              <a:t>.</a:t>
            </a:r>
            <a:br>
              <a:rPr kumimoji="1" lang="en-US" altLang="ko-KR" sz="1400" dirty="0"/>
            </a:br>
            <a:endParaRPr kumimoji="1"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또한 </a:t>
            </a:r>
            <a:r>
              <a:rPr lang="ko-KR" altLang="ko-KR" sz="1400" b="0" i="0" u="none" strike="noStrike" dirty="0">
                <a:solidFill>
                  <a:srgbClr val="FFFFFF"/>
                </a:solidFill>
                <a:ea typeface="SF_HailSnow"/>
              </a:rPr>
              <a:t>서비스</a:t>
            </a:r>
            <a:r>
              <a:rPr lang="en-US" altLang="ko-KR" sz="14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1400" b="0" i="0" u="none" strike="noStrike" dirty="0">
                <a:solidFill>
                  <a:srgbClr val="FFFFFF"/>
                </a:solidFill>
                <a:ea typeface="SF_HailSnow"/>
              </a:rPr>
              <a:t>보안에</a:t>
            </a:r>
            <a:r>
              <a:rPr lang="en-US" altLang="ko-KR" sz="14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1400" b="0" i="0" u="none" strike="noStrike" dirty="0">
                <a:solidFill>
                  <a:srgbClr val="FFFFFF"/>
                </a:solidFill>
                <a:ea typeface="SF_HailSnow"/>
              </a:rPr>
              <a:t>매우</a:t>
            </a:r>
            <a:r>
              <a:rPr lang="en-US" altLang="ko-KR" sz="1400" b="0" i="0" u="none" strike="noStrike" dirty="0">
                <a:solidFill>
                  <a:srgbClr val="FFFFFF"/>
                </a:solidFill>
                <a:latin typeface="SF_HailSnow"/>
              </a:rPr>
              <a:t> </a:t>
            </a:r>
            <a:r>
              <a:rPr lang="ko-KR" altLang="ko-KR" sz="1400" b="0" i="0" u="none" strike="noStrike" dirty="0">
                <a:solidFill>
                  <a:srgbClr val="FFFFFF"/>
                </a:solidFill>
                <a:ea typeface="SF_HailSnow"/>
              </a:rPr>
              <a:t>민감</a:t>
            </a:r>
            <a:r>
              <a:rPr lang="ko-KR" altLang="en-US" sz="1400" b="0" i="0" u="none" strike="noStrike" dirty="0">
                <a:solidFill>
                  <a:srgbClr val="FFFFFF"/>
                </a:solidFill>
                <a:ea typeface="SF_HailSnow"/>
              </a:rPr>
              <a:t>하여 </a:t>
            </a:r>
            <a:endParaRPr lang="en-US" altLang="ko-KR" sz="1400" b="0" i="0" u="none" strike="noStrike" dirty="0">
              <a:solidFill>
                <a:srgbClr val="FFFFFF"/>
              </a:solidFill>
              <a:ea typeface="SF_HailSnow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SIEM </a:t>
            </a:r>
            <a:r>
              <a:rPr kumimoji="1" lang="ko-KR" altLang="en-US" sz="1400" dirty="0"/>
              <a:t>솔루션과 상세 보안 모니터링을 통한 안정적 인프라를 원하고 있습니다</a:t>
            </a:r>
            <a:r>
              <a:rPr kumimoji="1"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kumimoji="1"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55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33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36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이러한 요구사항을 바탕으로 저는 다음과 같은 시스템 아키텍처를 구현하였습니다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9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아키텍처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서비스 선정 및 구축 결과를 상세히 설명 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66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네트워크입니다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네트워크 아키텍처는 다중 가용 영역을 활용하여 고가용성을 제공하며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en" altLang="ko-KR" dirty="0"/>
              <a:t>Public</a:t>
            </a:r>
            <a:r>
              <a:rPr lang="ko-KR" altLang="en-US" dirty="0"/>
              <a:t>과 </a:t>
            </a:r>
            <a:r>
              <a:rPr lang="en" altLang="ko-KR" dirty="0"/>
              <a:t>Private </a:t>
            </a:r>
            <a:r>
              <a:rPr lang="ko-KR" altLang="en-US" dirty="0"/>
              <a:t>서브넷을 분리하여 보안성을 강화하였습니다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" altLang="ko-KR" dirty="0"/>
              <a:t>Bastion Host</a:t>
            </a:r>
            <a:r>
              <a:rPr lang="ko-KR" altLang="en-US" dirty="0" err="1"/>
              <a:t>를</a:t>
            </a:r>
            <a:r>
              <a:rPr lang="ko-KR" altLang="en-US" dirty="0"/>
              <a:t> 통해 내부 네트워크에 안전하게 접근할 수 있도록 구성하였습니다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트래픽 분산을 위해 </a:t>
            </a:r>
            <a:r>
              <a:rPr lang="en" altLang="ko-KR" dirty="0"/>
              <a:t>Load Balancer</a:t>
            </a:r>
            <a:r>
              <a:rPr lang="ko-KR" altLang="en-US" dirty="0" err="1"/>
              <a:t>를</a:t>
            </a:r>
            <a:r>
              <a:rPr lang="en-US" altLang="ko-KR" dirty="0"/>
              <a:t> </a:t>
            </a:r>
            <a:r>
              <a:rPr lang="ko-KR" altLang="en-US" dirty="0"/>
              <a:t>트래픽 변화에 따른 자동 리소스 조정을 위해 </a:t>
            </a:r>
            <a:r>
              <a:rPr lang="en" altLang="ko-KR" dirty="0"/>
              <a:t>Auto Scaling</a:t>
            </a:r>
            <a:r>
              <a:rPr lang="ko-KR" altLang="en-US" dirty="0"/>
              <a:t>을 사용하였습니다</a:t>
            </a:r>
            <a:r>
              <a:rPr lang="en-US" altLang="ko-KR" dirty="0"/>
              <a:t>."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네트워크 인프라를 </a:t>
            </a:r>
            <a:r>
              <a:rPr lang="en-US" altLang="ko-KR" dirty="0"/>
              <a:t>IAC</a:t>
            </a:r>
            <a:r>
              <a:rPr lang="ko-KR" altLang="en-US" dirty="0"/>
              <a:t> </a:t>
            </a:r>
            <a:r>
              <a:rPr lang="ko-KR" altLang="en-US" dirty="0" err="1"/>
              <a:t>테라폼</a:t>
            </a:r>
            <a:r>
              <a:rPr lang="ko-KR" altLang="en-US" dirty="0"/>
              <a:t> 코드로 구축하여 버전 관리를 용이하게 하고 코드 재활용을 통해 일관된 인프라 배포를 가능하게 하였습니다</a:t>
            </a:r>
            <a:r>
              <a:rPr lang="en-US" altLang="ko-KR" dirty="0"/>
              <a:t>. </a:t>
            </a:r>
            <a:r>
              <a:rPr lang="ko-KR" altLang="en-US" dirty="0"/>
              <a:t>이를 통해 인프라 설정의 일관성을 유지하고</a:t>
            </a:r>
            <a:r>
              <a:rPr lang="en-US" altLang="ko-KR" dirty="0"/>
              <a:t>, </a:t>
            </a:r>
            <a:r>
              <a:rPr lang="ko-KR" altLang="en-US" dirty="0"/>
              <a:t>배포 시간을 단축하며</a:t>
            </a:r>
            <a:r>
              <a:rPr lang="en-US" altLang="ko-KR" dirty="0"/>
              <a:t>, </a:t>
            </a:r>
            <a:r>
              <a:rPr lang="ko-KR" altLang="en-US" dirty="0"/>
              <a:t>관리 효율성을 높였습니다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70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3 tier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/>
              <a:t>ECS </a:t>
            </a:r>
            <a:r>
              <a:rPr lang="en" altLang="ko-KR" dirty="0" err="1"/>
              <a:t>Fargate</a:t>
            </a:r>
            <a:r>
              <a:rPr lang="ko-KR" altLang="en-US" dirty="0" err="1"/>
              <a:t>를</a:t>
            </a:r>
            <a:r>
              <a:rPr lang="ko-KR" altLang="en-US" dirty="0"/>
              <a:t> 사용하여 서버 관리를 최소화하였으며 </a:t>
            </a:r>
            <a:r>
              <a:rPr lang="en" altLang="ko-KR" dirty="0"/>
              <a:t>Aurora DB</a:t>
            </a:r>
            <a:r>
              <a:rPr lang="ko-KR" altLang="en-US" dirty="0" err="1"/>
              <a:t>를</a:t>
            </a:r>
            <a:r>
              <a:rPr lang="ko-KR" altLang="en-US" dirty="0"/>
              <a:t> 통해 고성능과 고가용성을 보장하였습니다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Fargate</a:t>
            </a:r>
            <a:r>
              <a:rPr lang="ko-KR" altLang="en-US" dirty="0"/>
              <a:t>의 트래픽 유연한 대응과 </a:t>
            </a:r>
            <a:r>
              <a:rPr lang="en-US" altLang="ko-KR" dirty="0" err="1"/>
              <a:t>db</a:t>
            </a:r>
            <a:r>
              <a:rPr lang="ko-KR" altLang="en-US" dirty="0"/>
              <a:t>의 자동 백업 및 장애 복구 기능으로 중단 최소화 서비스에 적합한 </a:t>
            </a:r>
            <a:r>
              <a:rPr lang="en-US" altLang="ko-KR" dirty="0"/>
              <a:t>3tier</a:t>
            </a:r>
            <a:r>
              <a:rPr lang="ko-KR" altLang="en-US" dirty="0"/>
              <a:t>환경을 구성하였습니다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8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</a:t>
            </a:r>
            <a:r>
              <a:rPr lang="en" altLang="ko-KR" dirty="0"/>
              <a:t>CS </a:t>
            </a:r>
            <a:r>
              <a:rPr lang="en" altLang="ko-KR" dirty="0" err="1"/>
              <a:t>Fargate</a:t>
            </a:r>
            <a:r>
              <a:rPr lang="ko-KR" altLang="en-US" dirty="0"/>
              <a:t>는 다음과 같이 웹 클러스터와 앱 클러스터를 분리하여 명확한 계층을 구분하고 각 계층 간 독립성을 보장하였습니다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이로써 각 컨테이너에 </a:t>
            </a:r>
            <a:r>
              <a:rPr lang="en" altLang="ko-KR" dirty="0"/>
              <a:t>IAM </a:t>
            </a:r>
            <a:r>
              <a:rPr lang="ko-KR" altLang="en-US" dirty="0"/>
              <a:t>권한을 따로 설정할 수 있어</a:t>
            </a:r>
            <a:endParaRPr lang="en-US" altLang="ko-KR" dirty="0"/>
          </a:p>
          <a:p>
            <a:r>
              <a:rPr lang="ko-KR" altLang="en-US" dirty="0"/>
              <a:t>보안 설정의 세분화가 가능하며 </a:t>
            </a:r>
            <a:r>
              <a:rPr lang="en-US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ISMS-P </a:t>
            </a:r>
            <a:r>
              <a:rPr lang="ko-KR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인증</a:t>
            </a:r>
            <a:r>
              <a:rPr lang="en-US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요구사항</a:t>
            </a:r>
            <a:r>
              <a:rPr lang="ko-KR" altLang="en-US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을 준수할 수 있습니다</a:t>
            </a:r>
            <a:r>
              <a:rPr lang="en-US" altLang="ko-KR" sz="12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.</a:t>
            </a:r>
          </a:p>
          <a:p>
            <a:endParaRPr lang="en-US" altLang="ko-KR" sz="1200" b="1" u="none" strike="noStrike" dirty="0">
              <a:solidFill>
                <a:srgbClr val="002060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endParaRPr lang="en-US" altLang="ko-KR" sz="1200" b="1" u="none" strike="noStrike" dirty="0">
              <a:solidFill>
                <a:srgbClr val="002060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C0F2F-DFC0-5C40-A003-3BE3F5762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1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20000"/>
                <a:lumOff val="80000"/>
              </a:schemeClr>
            </a:gs>
            <a:gs pos="64000">
              <a:schemeClr val="bg1"/>
            </a:gs>
            <a:gs pos="0">
              <a:schemeClr val="accent3">
                <a:lumMod val="20000"/>
                <a:lumOff val="80000"/>
              </a:schemeClr>
            </a:gs>
            <a:gs pos="38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36.jpeg"/><Relationship Id="rId5" Type="http://schemas.openxmlformats.org/officeDocument/2006/relationships/image" Target="../media/image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12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34.png"/><Relationship Id="rId5" Type="http://schemas.openxmlformats.org/officeDocument/2006/relationships/image" Target="../media/image1.png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2.png"/><Relationship Id="rId10" Type="http://schemas.openxmlformats.org/officeDocument/2006/relationships/image" Target="../media/image47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0.png"/><Relationship Id="rId5" Type="http://schemas.openxmlformats.org/officeDocument/2006/relationships/image" Target="../media/image2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2D687-6B6D-3641-D9BE-E7D7FEFF63F0}"/>
              </a:ext>
            </a:extLst>
          </p:cNvPr>
          <p:cNvSpPr txBox="1"/>
          <p:nvPr/>
        </p:nvSpPr>
        <p:spPr>
          <a:xfrm>
            <a:off x="5671585" y="1903140"/>
            <a:ext cx="694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MEGAZON Cloud MSP Solution Architect </a:t>
            </a:r>
            <a:r>
              <a:rPr lang="ko-KR" altLang="en-US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양성 과정</a:t>
            </a:r>
            <a:r>
              <a:rPr lang="en-US" altLang="ko-KR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altLang="en-US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lang="en-US" sz="2400" dirty="0">
              <a:solidFill>
                <a:srgbClr val="366E55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90BFF-6170-B62F-EB6F-4C249B9E3507}"/>
              </a:ext>
            </a:extLst>
          </p:cNvPr>
          <p:cNvSpPr txBox="1"/>
          <p:nvPr/>
        </p:nvSpPr>
        <p:spPr>
          <a:xfrm>
            <a:off x="5218797" y="3698575"/>
            <a:ext cx="8213963" cy="3323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My Data </a:t>
            </a:r>
            <a:r>
              <a:rPr lang="ko-KR" altLang="en-US" sz="6000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대출 비교</a:t>
            </a:r>
            <a:r>
              <a:rPr lang="en-US" altLang="ko-KR" sz="6000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altLang="en-US" sz="6000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서비스와</a:t>
            </a:r>
            <a:r>
              <a:rPr lang="ko-KR" altLang="en-US" sz="6000" dirty="0">
                <a:solidFill>
                  <a:srgbClr val="366E55"/>
                </a:solidFill>
                <a:effectLst/>
                <a:latin typeface="Freesentation 7 Bold" pitchFamily="2" charset="-127"/>
                <a:ea typeface="Freesentation 7 Bold" pitchFamily="2" charset="-127"/>
              </a:rPr>
              <a:t> </a:t>
            </a:r>
            <a:endParaRPr lang="en-US" altLang="ko-KR" sz="6000" dirty="0">
              <a:solidFill>
                <a:srgbClr val="366E55"/>
              </a:solidFill>
              <a:effectLst/>
              <a:latin typeface="Freesentation 7 Bold" pitchFamily="2" charset="-127"/>
              <a:ea typeface="Freesentation 7 Bold" pitchFamily="2" charset="-127"/>
            </a:endParaRPr>
          </a:p>
          <a:p>
            <a:pPr algn="ctr"/>
            <a:r>
              <a:rPr lang="en-US" sz="6000" dirty="0">
                <a:solidFill>
                  <a:srgbClr val="366E55"/>
                </a:solidFill>
                <a:effectLst/>
                <a:latin typeface="Freesentation 7 Bold" pitchFamily="2" charset="-127"/>
                <a:ea typeface="Freesentation 7 Bold" pitchFamily="2" charset="-127"/>
              </a:rPr>
              <a:t>SIEM </a:t>
            </a:r>
            <a:r>
              <a:rPr lang="ko-KR" altLang="en-US" sz="6000" dirty="0">
                <a:solidFill>
                  <a:srgbClr val="366E55"/>
                </a:solidFill>
                <a:effectLst/>
                <a:latin typeface="Freesentation 7 Bold" pitchFamily="2" charset="-127"/>
                <a:ea typeface="Freesentation 7 Bold" pitchFamily="2" charset="-127"/>
              </a:rPr>
              <a:t>시스템 </a:t>
            </a:r>
            <a:r>
              <a:rPr lang="ko-KR" altLang="en-US" sz="6000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통합</a:t>
            </a:r>
            <a:r>
              <a:rPr lang="ko-KR" altLang="en-US" sz="6000" dirty="0">
                <a:solidFill>
                  <a:srgbClr val="366E55"/>
                </a:solidFill>
                <a:effectLst/>
                <a:latin typeface="Freesentation 7 Bold" pitchFamily="2" charset="-127"/>
                <a:ea typeface="Freesentation 7 Bold" pitchFamily="2" charset="-127"/>
              </a:rPr>
              <a:t> 프로젝트</a:t>
            </a:r>
            <a:endParaRPr lang="en-US" sz="6000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 algn="ctr"/>
            <a:endParaRPr lang="en-US" sz="6000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08FE-EC66-BF91-FA4C-5A5F3276E6B7}"/>
              </a:ext>
            </a:extLst>
          </p:cNvPr>
          <p:cNvSpPr txBox="1"/>
          <p:nvPr/>
        </p:nvSpPr>
        <p:spPr>
          <a:xfrm>
            <a:off x="7458879" y="7926447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2</a:t>
            </a:r>
            <a:r>
              <a:rPr lang="ko-KR" altLang="en-US" sz="2400" b="1" dirty="0" err="1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회차</a:t>
            </a:r>
            <a:r>
              <a:rPr lang="ko-KR" altLang="en-US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 최민영 </a:t>
            </a:r>
            <a:r>
              <a:rPr lang="en-US" altLang="ko-KR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Choi Min Young</a:t>
            </a:r>
            <a:endParaRPr lang="en-US" sz="2400" b="1" dirty="0">
              <a:solidFill>
                <a:srgbClr val="366E55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C4B7B6-0512-68A5-E588-5762AC8BFC76}"/>
              </a:ext>
            </a:extLst>
          </p:cNvPr>
          <p:cNvCxnSpPr>
            <a:cxnSpLocks/>
          </p:cNvCxnSpPr>
          <p:nvPr/>
        </p:nvCxnSpPr>
        <p:spPr>
          <a:xfrm>
            <a:off x="3820098" y="2844524"/>
            <a:ext cx="11011362" cy="0"/>
          </a:xfrm>
          <a:prstGeom prst="line">
            <a:avLst/>
          </a:prstGeom>
          <a:ln>
            <a:solidFill>
              <a:srgbClr val="366E55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40E44A-A327-BBB1-F2BC-378DA508AA18}"/>
              </a:ext>
            </a:extLst>
          </p:cNvPr>
          <p:cNvCxnSpPr>
            <a:cxnSpLocks/>
          </p:cNvCxnSpPr>
          <p:nvPr/>
        </p:nvCxnSpPr>
        <p:spPr>
          <a:xfrm>
            <a:off x="3820098" y="7470061"/>
            <a:ext cx="11011362" cy="0"/>
          </a:xfrm>
          <a:prstGeom prst="line">
            <a:avLst/>
          </a:prstGeom>
          <a:ln>
            <a:solidFill>
              <a:srgbClr val="366E55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9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365" y="4774950"/>
            <a:ext cx="1615716" cy="8115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8453" y="4570905"/>
            <a:ext cx="1087046" cy="10689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030" y="4819985"/>
            <a:ext cx="1603567" cy="74833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974A4F2B-1070-890C-E674-93DAF7724783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3 Tier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12" name="영상3)서비스 시연 2_CEAD81EB-BF33-425D-91A8-9649499D97D7.mp4">
            <a:hlinkClick r:id="" action="ppaction://media"/>
            <a:extLst>
              <a:ext uri="{FF2B5EF4-FFF2-40B4-BE49-F238E27FC236}">
                <a16:creationId xmlns:a16="http://schemas.microsoft.com/office/drawing/2014/main" id="{7A5D7ACC-05CF-0832-5CA4-320166385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15212" y="1978661"/>
            <a:ext cx="10363326" cy="709191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1FE9910-6C64-DC67-722F-FF126A0045F0}"/>
              </a:ext>
            </a:extLst>
          </p:cNvPr>
          <p:cNvSpPr/>
          <p:nvPr/>
        </p:nvSpPr>
        <p:spPr>
          <a:xfrm>
            <a:off x="237953" y="2774584"/>
            <a:ext cx="1629847" cy="122071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Front-End</a:t>
            </a:r>
            <a:endParaRPr kumimoji="1"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28E1662-77AD-263F-394A-396EEEF4FC03}"/>
              </a:ext>
            </a:extLst>
          </p:cNvPr>
          <p:cNvSpPr/>
          <p:nvPr/>
        </p:nvSpPr>
        <p:spPr>
          <a:xfrm>
            <a:off x="2251671" y="2794722"/>
            <a:ext cx="5192975" cy="125388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7E3F45E-1B6D-5304-9B13-2086B5143C0E}"/>
              </a:ext>
            </a:extLst>
          </p:cNvPr>
          <p:cNvSpPr/>
          <p:nvPr/>
        </p:nvSpPr>
        <p:spPr>
          <a:xfrm>
            <a:off x="237953" y="4526908"/>
            <a:ext cx="1629847" cy="125388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Back-End</a:t>
            </a:r>
            <a:endParaRPr kumimoji="1"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3157F6-A885-F61E-08D8-43F5502C4391}"/>
              </a:ext>
            </a:extLst>
          </p:cNvPr>
          <p:cNvSpPr/>
          <p:nvPr/>
        </p:nvSpPr>
        <p:spPr>
          <a:xfrm>
            <a:off x="256208" y="6317332"/>
            <a:ext cx="1629847" cy="1253883"/>
          </a:xfrm>
          <a:prstGeom prst="rect">
            <a:avLst/>
          </a:prstGeom>
          <a:solidFill>
            <a:schemeClr val="accent3">
              <a:lumMod val="75000"/>
              <a:alpha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DB</a:t>
            </a:r>
            <a:endParaRPr kumimoji="1"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1036" name="Picture 12" descr="Css Icon 이미지 – 찾아보기 19,621 스톡 사진, 벡터 및 비디오 | Adobe Stock">
            <a:extLst>
              <a:ext uri="{FF2B5EF4-FFF2-40B4-BE49-F238E27FC236}">
                <a16:creationId xmlns:a16="http://schemas.microsoft.com/office/drawing/2014/main" id="{24CFAE2E-AB53-36B8-3384-5886D642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07" y="3063594"/>
            <a:ext cx="2663329" cy="7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Query 4: A New Era. jQuery, the “old-fashioned” JavaScript… | by Alex  Efimenko | Medium">
            <a:extLst>
              <a:ext uri="{FF2B5EF4-FFF2-40B4-BE49-F238E27FC236}">
                <a16:creationId xmlns:a16="http://schemas.microsoft.com/office/drawing/2014/main" id="{EB91CDDA-17DD-8A02-5AFC-478D26E7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235" y="2898575"/>
            <a:ext cx="1329043" cy="112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8D6D02-B0D1-347A-580D-FE66ACB42721}"/>
              </a:ext>
            </a:extLst>
          </p:cNvPr>
          <p:cNvSpPr/>
          <p:nvPr/>
        </p:nvSpPr>
        <p:spPr>
          <a:xfrm>
            <a:off x="2251671" y="4526908"/>
            <a:ext cx="5192975" cy="125388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B868AC2-F5DC-E14D-86F8-A0C4E63CF728}"/>
              </a:ext>
            </a:extLst>
          </p:cNvPr>
          <p:cNvSpPr/>
          <p:nvPr/>
        </p:nvSpPr>
        <p:spPr>
          <a:xfrm>
            <a:off x="2251671" y="6317332"/>
            <a:ext cx="5192975" cy="125388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CDE4EB0-9834-FE99-1FE5-A7682621CF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5551" y="4728771"/>
            <a:ext cx="946206" cy="886320"/>
          </a:xfrm>
          <a:prstGeom prst="rect">
            <a:avLst/>
          </a:prstGeom>
        </p:spPr>
      </p:pic>
      <p:pic>
        <p:nvPicPr>
          <p:cNvPr id="1040" name="Picture 16" descr="Mysql official 로고 - 소셜 미디어 및 로고 아이콘">
            <a:extLst>
              <a:ext uri="{FF2B5EF4-FFF2-40B4-BE49-F238E27FC236}">
                <a16:creationId xmlns:a16="http://schemas.microsoft.com/office/drawing/2014/main" id="{E8042B86-33AC-3619-6A50-02D78AE4F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34" y="6461396"/>
            <a:ext cx="1775430" cy="92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F909DED4-7E12-BEBD-1DC9-9F80FE22606F}"/>
              </a:ext>
            </a:extLst>
          </p:cNvPr>
          <p:cNvSpPr/>
          <p:nvPr/>
        </p:nvSpPr>
        <p:spPr>
          <a:xfrm>
            <a:off x="254013" y="7877299"/>
            <a:ext cx="7190634" cy="7947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7" name="TextBox 17">
            <a:extLst>
              <a:ext uri="{FF2B5EF4-FFF2-40B4-BE49-F238E27FC236}">
                <a16:creationId xmlns:a16="http://schemas.microsoft.com/office/drawing/2014/main" id="{676626C1-916E-28D7-243C-FC92E88082C8}"/>
              </a:ext>
            </a:extLst>
          </p:cNvPr>
          <p:cNvSpPr txBox="1"/>
          <p:nvPr/>
        </p:nvSpPr>
        <p:spPr>
          <a:xfrm>
            <a:off x="863178" y="7844775"/>
            <a:ext cx="5972304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ko-KR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간단한</a:t>
            </a:r>
            <a:r>
              <a:rPr lang="en-US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대출관리</a:t>
            </a:r>
            <a:r>
              <a:rPr lang="en-US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서비스</a:t>
            </a:r>
            <a:r>
              <a:rPr lang="en-US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코드</a:t>
            </a:r>
            <a:r>
              <a:rPr lang="en-US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구현</a:t>
            </a:r>
            <a:r>
              <a:rPr lang="en-US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후</a:t>
            </a:r>
            <a:r>
              <a:rPr lang="en-US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서비스</a:t>
            </a:r>
            <a:r>
              <a:rPr lang="en-US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실행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EE489827-976D-48C3-AD92-A702DE7C9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458" y="3148881"/>
            <a:ext cx="1179139" cy="56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43" grpId="0" animBg="1"/>
      <p:bldP spid="53" grpId="0" animBg="1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2040149"/>
            <a:ext cx="8572501" cy="43480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alphaModFix amt="17000"/>
          </a:blip>
          <a:stretch>
            <a:fillRect/>
          </a:stretch>
        </p:blipFill>
        <p:spPr>
          <a:xfrm>
            <a:off x="114300" y="6673965"/>
            <a:ext cx="8708376" cy="15810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100" y="6832807"/>
            <a:ext cx="2705155" cy="13587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0800" y="6733989"/>
            <a:ext cx="1482277" cy="14575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0" y="6843769"/>
            <a:ext cx="2779269" cy="129699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6732781"/>
            <a:ext cx="1111708" cy="96348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E982FE-B5C0-312B-4C7E-54CE63F18DEE}"/>
              </a:ext>
            </a:extLst>
          </p:cNvPr>
          <p:cNvSpPr/>
          <p:nvPr/>
        </p:nvSpPr>
        <p:spPr>
          <a:xfrm>
            <a:off x="1781175" y="8775700"/>
            <a:ext cx="15233650" cy="889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1644650" y="8700637"/>
            <a:ext cx="155067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Java, Spring boot, My Batis </a:t>
            </a:r>
            <a:r>
              <a:rPr lang="ko-KR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활용하여</a:t>
            </a:r>
            <a:r>
              <a:rPr lang="en-US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간단한</a:t>
            </a:r>
            <a:r>
              <a:rPr lang="en-US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대출관리</a:t>
            </a:r>
            <a:r>
              <a:rPr lang="en-US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서비스</a:t>
            </a:r>
            <a:r>
              <a:rPr lang="en-US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코드</a:t>
            </a:r>
            <a:r>
              <a:rPr lang="en-US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구현</a:t>
            </a:r>
            <a:r>
              <a:rPr lang="en-US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후</a:t>
            </a:r>
            <a:r>
              <a:rPr lang="en-US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서비스</a:t>
            </a:r>
            <a:r>
              <a:rPr lang="en-US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36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실행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94200" y="7708900"/>
            <a:ext cx="1333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>
                <a:solidFill>
                  <a:srgbClr val="000000"/>
                </a:solidFill>
                <a:latin typeface="Noto Serif CJK KR Black"/>
              </a:rPr>
              <a:t>My Batis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974A4F2B-1070-890C-E674-93DAF7724783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3 Tier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12" name="영상3)서비스 시연 2_CEAD81EB-BF33-425D-91A8-9649499D97D7.mp4">
            <a:hlinkClick r:id="" action="ppaction://media"/>
            <a:extLst>
              <a:ext uri="{FF2B5EF4-FFF2-40B4-BE49-F238E27FC236}">
                <a16:creationId xmlns:a16="http://schemas.microsoft.com/office/drawing/2014/main" id="{7A5D7ACC-05CF-0832-5CA4-320166385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22244" y="2260670"/>
            <a:ext cx="9111756" cy="5347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2616200"/>
            <a:ext cx="9258300" cy="217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12" y="5499101"/>
            <a:ext cx="9258300" cy="3441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CFD13B-FFD0-D272-C70E-ADBC2EEF073C}"/>
              </a:ext>
            </a:extLst>
          </p:cNvPr>
          <p:cNvSpPr/>
          <p:nvPr/>
        </p:nvSpPr>
        <p:spPr>
          <a:xfrm>
            <a:off x="10567924" y="2400300"/>
            <a:ext cx="6565900" cy="889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0800842" y="2489200"/>
            <a:ext cx="6565900" cy="711200"/>
          </a:xfrm>
          <a:prstGeom prst="rect">
            <a:avLst/>
          </a:prstGeom>
          <a:effectLst>
            <a:outerShdw dist="25236" dir="2700000">
              <a:srgbClr val="000000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12880"/>
              </a:lnSpc>
            </a:pPr>
            <a:r>
              <a:rPr lang="en-US" sz="40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Aurora DB Writer-Reader</a:t>
            </a:r>
            <a:r>
              <a:rPr lang="ko-KR" sz="40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구조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9657" y="3454529"/>
            <a:ext cx="7486650" cy="570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207499"/>
              </a:lnSpc>
            </a:pPr>
            <a:r>
              <a:rPr lang="ko-KR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확장성</a:t>
            </a:r>
            <a:r>
              <a:rPr lang="en-US" altLang="ko-KR" sz="2800" b="1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                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읽기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/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쓰기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분리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,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부하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분산으로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처리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성능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향상</a:t>
            </a:r>
          </a:p>
          <a:p>
            <a:pPr lvl="0">
              <a:lnSpc>
                <a:spcPct val="207499"/>
              </a:lnSpc>
            </a:pPr>
            <a:r>
              <a:rPr lang="ko-KR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고가용성</a:t>
            </a:r>
            <a:r>
              <a:rPr lang="en-US" altLang="ko-KR" sz="2800" b="1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            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장애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대응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및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Failover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로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서비스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중단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최소화</a:t>
            </a:r>
          </a:p>
          <a:p>
            <a:pPr lvl="0">
              <a:lnSpc>
                <a:spcPct val="207499"/>
              </a:lnSpc>
            </a:pPr>
            <a:r>
              <a:rPr lang="ko-KR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데이터</a:t>
            </a:r>
            <a:r>
              <a:rPr lang="en-US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무결성</a:t>
            </a:r>
            <a:r>
              <a:rPr lang="ko-KR" altLang="en-US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  </a:t>
            </a:r>
            <a:r>
              <a:rPr lang="en-US" sz="2800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일관된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데이터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처리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및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복제</a:t>
            </a:r>
          </a:p>
          <a:p>
            <a:pPr lvl="0">
              <a:lnSpc>
                <a:spcPct val="207499"/>
              </a:lnSpc>
            </a:pPr>
            <a:r>
              <a:rPr lang="ko-KR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백업</a:t>
            </a:r>
            <a:r>
              <a:rPr lang="en-US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및</a:t>
            </a:r>
            <a:r>
              <a:rPr lang="en-US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복구</a:t>
            </a:r>
            <a:r>
              <a:rPr lang="en-US" altLang="ko-KR" sz="2800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      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실시간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데이터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복제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및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신속한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복구</a:t>
            </a:r>
          </a:p>
          <a:p>
            <a:pPr lvl="0">
              <a:lnSpc>
                <a:spcPct val="207499"/>
              </a:lnSpc>
            </a:pPr>
            <a:r>
              <a:rPr lang="ko-KR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성능</a:t>
            </a:r>
            <a:r>
              <a:rPr lang="en-US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향상</a:t>
            </a:r>
            <a:r>
              <a:rPr lang="en-US" altLang="ko-KR" sz="2800" b="1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           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읽기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성능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향상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및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응답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시간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단축</a:t>
            </a:r>
          </a:p>
          <a:p>
            <a:pPr lvl="0">
              <a:lnSpc>
                <a:spcPct val="207499"/>
              </a:lnSpc>
            </a:pPr>
            <a:r>
              <a:rPr lang="ko-KR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장애</a:t>
            </a:r>
            <a:r>
              <a:rPr lang="en-US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복구</a:t>
            </a:r>
            <a:r>
              <a:rPr lang="en-US" altLang="ko-KR" sz="2800" b="1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   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       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빠른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장애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대응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및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지속적인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서비스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제공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FB9EAB-F870-0A86-E169-807B34FD0741}"/>
              </a:ext>
            </a:extLst>
          </p:cNvPr>
          <p:cNvSpPr/>
          <p:nvPr/>
        </p:nvSpPr>
        <p:spPr>
          <a:xfrm>
            <a:off x="236220" y="5499101"/>
            <a:ext cx="9288780" cy="365772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A12F6F7-0D73-392A-1A64-7A5598296D1E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DB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3">
            <a:extLst>
              <a:ext uri="{FF2B5EF4-FFF2-40B4-BE49-F238E27FC236}">
                <a16:creationId xmlns:a16="http://schemas.microsoft.com/office/drawing/2014/main" id="{AD6A7299-A61B-5335-DC81-3C33B961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1112500" y="4305300"/>
            <a:ext cx="6959600" cy="2159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13" y="2510922"/>
            <a:ext cx="8823158" cy="22027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13" y="5470022"/>
            <a:ext cx="8831262" cy="328295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FB9EAB-F870-0A86-E169-807B34FD0741}"/>
              </a:ext>
            </a:extLst>
          </p:cNvPr>
          <p:cNvSpPr/>
          <p:nvPr/>
        </p:nvSpPr>
        <p:spPr>
          <a:xfrm>
            <a:off x="286433" y="5406522"/>
            <a:ext cx="8823158" cy="332105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A12F6F7-0D73-392A-1A64-7A5598296D1E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DB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E0FAD32-1541-0177-A6E1-5FE988F64F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8700" y="2133600"/>
            <a:ext cx="7035800" cy="2159000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81A92DA1-C0CA-E3D0-0114-CC9CBFFCA7DE}"/>
              </a:ext>
            </a:extLst>
          </p:cNvPr>
          <p:cNvSpPr txBox="1"/>
          <p:nvPr/>
        </p:nvSpPr>
        <p:spPr>
          <a:xfrm>
            <a:off x="12081412" y="3713051"/>
            <a:ext cx="5016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ko-KR" alt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읽기 작업을 분산 처리로 성능을 극대화</a:t>
            </a:r>
            <a:endParaRPr lang="ko-KR" sz="2400" b="1" u="none" strike="noStrike" dirty="0">
              <a:solidFill>
                <a:srgbClr val="51505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734A131-A53D-BE41-317D-EA2D8A32F3A1}"/>
              </a:ext>
            </a:extLst>
          </p:cNvPr>
          <p:cNvSpPr txBox="1"/>
          <p:nvPr/>
        </p:nvSpPr>
        <p:spPr>
          <a:xfrm>
            <a:off x="12573000" y="2863850"/>
            <a:ext cx="3683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4000" b="1" dirty="0">
                <a:latin typeface="Freesentation 7 Bold" pitchFamily="2" charset="-127"/>
                <a:ea typeface="Freesentation 7 Bold" pitchFamily="2" charset="-127"/>
              </a:rPr>
              <a:t>효율적인 부하 분산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07F4F8A3-7404-FDD2-01C3-CFCC347787E9}"/>
              </a:ext>
            </a:extLst>
          </p:cNvPr>
          <p:cNvSpPr txBox="1"/>
          <p:nvPr/>
        </p:nvSpPr>
        <p:spPr>
          <a:xfrm>
            <a:off x="11696700" y="5121499"/>
            <a:ext cx="4051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83000"/>
              </a:lnSpc>
            </a:pPr>
            <a:r>
              <a:rPr lang="ko-KR" alt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안전한 자동 </a:t>
            </a:r>
            <a:r>
              <a:rPr lang="ko-KR" altLang="en-US" sz="4000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백업</a:t>
            </a:r>
            <a:r>
              <a:rPr lang="ko-KR" alt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및 복구</a:t>
            </a:r>
            <a:endParaRPr lang="ko-KR" sz="4000" b="1" u="none" strike="noStrike" spc="-200" dirty="0">
              <a:solidFill>
                <a:srgbClr val="000000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17" name="Picture 14">
            <a:extLst>
              <a:ext uri="{FF2B5EF4-FFF2-40B4-BE49-F238E27FC236}">
                <a16:creationId xmlns:a16="http://schemas.microsoft.com/office/drawing/2014/main" id="{32DBC42C-358E-B71F-50DC-27651FC976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0300" y="6845300"/>
            <a:ext cx="6934200" cy="2159000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sp>
        <p:nvSpPr>
          <p:cNvPr id="24" name="TextBox 19">
            <a:extLst>
              <a:ext uri="{FF2B5EF4-FFF2-40B4-BE49-F238E27FC236}">
                <a16:creationId xmlns:a16="http://schemas.microsoft.com/office/drawing/2014/main" id="{428DFFDC-96F7-2713-3AD5-737BE063D41E}"/>
              </a:ext>
            </a:extLst>
          </p:cNvPr>
          <p:cNvSpPr txBox="1"/>
          <p:nvPr/>
        </p:nvSpPr>
        <p:spPr>
          <a:xfrm>
            <a:off x="11952489" y="5945299"/>
            <a:ext cx="38608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자동</a:t>
            </a:r>
            <a:r>
              <a:rPr lang="en-US" altLang="ko-KR" sz="2400" b="1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en-US" sz="2400" b="1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백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업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및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장애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복구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기능</a:t>
            </a:r>
          </a:p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데이터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무결성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및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가용성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보장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0DC1105C-651F-E416-803C-C7E541474989}"/>
              </a:ext>
            </a:extLst>
          </p:cNvPr>
          <p:cNvSpPr txBox="1"/>
          <p:nvPr/>
        </p:nvSpPr>
        <p:spPr>
          <a:xfrm>
            <a:off x="12081412" y="8340559"/>
            <a:ext cx="4695436" cy="8923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ko-KR" alt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실시간 승격</a:t>
            </a:r>
            <a:r>
              <a:rPr lang="en-US" alt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: </a:t>
            </a:r>
            <a:br>
              <a:rPr lang="en-US" alt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</a:br>
            <a:r>
              <a:rPr lang="en" alt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Reader </a:t>
            </a:r>
            <a:r>
              <a:rPr lang="ko-KR" alt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인스턴스 → </a:t>
            </a:r>
            <a:r>
              <a:rPr lang="en" alt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Writer</a:t>
            </a:r>
            <a:r>
              <a:rPr lang="ko-KR" alt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인스턴스</a:t>
            </a:r>
            <a:endParaRPr lang="ko-KR" sz="2400" b="1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C9F86B06-C9C8-1262-39B1-552BA1B68A49}"/>
              </a:ext>
            </a:extLst>
          </p:cNvPr>
          <p:cNvSpPr txBox="1"/>
          <p:nvPr/>
        </p:nvSpPr>
        <p:spPr>
          <a:xfrm>
            <a:off x="12432271" y="7648410"/>
            <a:ext cx="3507258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alt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즉각적인 장애 복구</a:t>
            </a:r>
            <a:endParaRPr lang="ko-KR" sz="4000" b="1" u="none" strike="noStrike" spc="-200" dirty="0">
              <a:solidFill>
                <a:srgbClr val="000000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2058" name="Picture 10" descr="분산 데이터베이스 - 무료 컴퓨터개 아이콘">
            <a:extLst>
              <a:ext uri="{FF2B5EF4-FFF2-40B4-BE49-F238E27FC236}">
                <a16:creationId xmlns:a16="http://schemas.microsoft.com/office/drawing/2014/main" id="{5F01B9CB-86FD-F1A3-4313-7861FA647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056" y="26162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939584-E3EC-2027-5A66-1268FDF2D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66050" y="4852938"/>
            <a:ext cx="1063723" cy="1063723"/>
          </a:xfrm>
          <a:prstGeom prst="rect">
            <a:avLst/>
          </a:prstGeom>
        </p:spPr>
      </p:pic>
      <p:pic>
        <p:nvPicPr>
          <p:cNvPr id="2064" name="Picture 16" descr="데이터 복구 - 무료 여러 가지 잡다한개 아이콘">
            <a:extLst>
              <a:ext uri="{FF2B5EF4-FFF2-40B4-BE49-F238E27FC236}">
                <a16:creationId xmlns:a16="http://schemas.microsoft.com/office/drawing/2014/main" id="{E73F6AB5-5A64-46F8-817D-E8B6C636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027" y="7360146"/>
            <a:ext cx="1198827" cy="11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94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68" y="1744828"/>
            <a:ext cx="8293100" cy="461988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rcRect l="24879" t="4041" r="24314" b="58376"/>
          <a:stretch/>
        </p:blipFill>
        <p:spPr>
          <a:xfrm>
            <a:off x="381319" y="6785380"/>
            <a:ext cx="3594100" cy="25019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8599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6958" y="1916887"/>
            <a:ext cx="7253990" cy="47008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42749" y="5407641"/>
            <a:ext cx="4494852" cy="673100"/>
          </a:xfrm>
          <a:prstGeom prst="rect">
            <a:avLst/>
          </a:prstGeom>
          <a:effectLst>
            <a:outerShdw dist="24027" dir="2700000">
              <a:srgbClr val="000000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12880"/>
              </a:lnSpc>
            </a:pPr>
            <a:endParaRPr lang="ko-KR" sz="3800" b="1" u="none" strike="noStrike" dirty="0">
              <a:solidFill>
                <a:srgbClr val="3F6E5C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53782" y="6974750"/>
            <a:ext cx="7464235" cy="30454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sz="3200" b="1" u="none" strike="noStrike" dirty="0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효율성</a:t>
            </a:r>
            <a:r>
              <a:rPr lang="en-US" sz="3200" b="1" u="none" strike="noStrike" dirty="0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3200" b="1" u="none" strike="noStrike" dirty="0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증가</a:t>
            </a:r>
            <a:r>
              <a:rPr lang="en-US" altLang="ko-KR" sz="3200" b="1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           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연결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풀이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더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빠르게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처리되어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	</a:t>
            </a:r>
          </a:p>
          <a:p>
            <a:pPr lvl="0"/>
            <a:r>
              <a:rPr lang="en-US" alt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		           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시스템</a:t>
            </a:r>
            <a:r>
              <a:rPr lang="en-US" alt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리소스를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 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효율적으로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en-US" sz="2800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사용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가능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 </a:t>
            </a:r>
          </a:p>
          <a:p>
            <a:pPr lvl="0"/>
            <a:endParaRPr lang="en-US" sz="2800" u="none" strike="noStrike" dirty="0">
              <a:solidFill>
                <a:srgbClr val="515050"/>
              </a:solidFill>
              <a:latin typeface="Pretendard Medium"/>
            </a:endParaRPr>
          </a:p>
          <a:p>
            <a:pPr lvl="0"/>
            <a:r>
              <a:rPr lang="ko-KR" sz="3200" b="1" u="none" strike="noStrike" dirty="0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확장성</a:t>
            </a:r>
            <a:r>
              <a:rPr lang="en-US" sz="3200" b="1" u="none" strike="noStrike" dirty="0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3200" b="1" u="none" strike="noStrike" dirty="0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향상</a:t>
            </a:r>
            <a:r>
              <a:rPr lang="en-US" altLang="ko-KR" sz="32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          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연결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획득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시간이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줄어들어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더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많은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			          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요청을</a:t>
            </a:r>
            <a:r>
              <a:rPr lang="en-US" altLang="ko-KR" sz="2800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처리할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수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있는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능력</a:t>
            </a:r>
            <a:r>
              <a:rPr 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향상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782679BD-226F-89D6-9E30-A318C585F5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98" t="63088" r="23900" b="2502"/>
          <a:stretch/>
        </p:blipFill>
        <p:spPr>
          <a:xfrm>
            <a:off x="5242100" y="6772870"/>
            <a:ext cx="4048613" cy="2501900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5490CE06-0F1B-3F56-EFAD-4DA3946694A0}"/>
              </a:ext>
            </a:extLst>
          </p:cNvPr>
          <p:cNvSpPr/>
          <p:nvPr/>
        </p:nvSpPr>
        <p:spPr>
          <a:xfrm>
            <a:off x="4119555" y="7794014"/>
            <a:ext cx="978408" cy="48463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5B141E53-0C8A-3351-ABA2-1A6B57F148AA}"/>
              </a:ext>
            </a:extLst>
          </p:cNvPr>
          <p:cNvSpPr txBox="1"/>
          <p:nvPr/>
        </p:nvSpPr>
        <p:spPr>
          <a:xfrm>
            <a:off x="1981200" y="424028"/>
            <a:ext cx="1188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DB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Writer, Reader 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인스턴스 부하분산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4D0FDFF-6324-8AF5-9133-76AC2B092B72}"/>
              </a:ext>
            </a:extLst>
          </p:cNvPr>
          <p:cNvSpPr/>
          <p:nvPr/>
        </p:nvSpPr>
        <p:spPr>
          <a:xfrm>
            <a:off x="10224120" y="7231732"/>
            <a:ext cx="2088232" cy="792088"/>
          </a:xfrm>
          <a:prstGeom prst="roundRect">
            <a:avLst/>
          </a:prstGeom>
          <a:solidFill>
            <a:schemeClr val="accent1">
              <a:alpha val="1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1469AC2-34B8-5223-FE15-3D27DF7E9BBE}"/>
              </a:ext>
            </a:extLst>
          </p:cNvPr>
          <p:cNvSpPr/>
          <p:nvPr/>
        </p:nvSpPr>
        <p:spPr>
          <a:xfrm>
            <a:off x="10242195" y="8527876"/>
            <a:ext cx="2088232" cy="792088"/>
          </a:xfrm>
          <a:prstGeom prst="roundRect">
            <a:avLst/>
          </a:prstGeom>
          <a:solidFill>
            <a:schemeClr val="accent1">
              <a:alpha val="1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EFF1A-485A-3B66-BF3E-C0D3F10161CF}"/>
              </a:ext>
            </a:extLst>
          </p:cNvPr>
          <p:cNvSpPr txBox="1"/>
          <p:nvPr/>
        </p:nvSpPr>
        <p:spPr>
          <a:xfrm>
            <a:off x="2811709" y="9601362"/>
            <a:ext cx="3594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데이터베이스 연결 시간 단축 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900" y="1778000"/>
            <a:ext cx="1778000" cy="673100"/>
          </a:xfrm>
          <a:prstGeom prst="rect">
            <a:avLst/>
          </a:prstGeom>
          <a:effectLst>
            <a:outerShdw dist="24027" dir="2700000">
              <a:srgbClr val="000000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12880"/>
              </a:lnSpc>
            </a:pPr>
            <a:endParaRPr lang="ko-KR" sz="3800" b="1" u="none" strike="noStrike" dirty="0">
              <a:solidFill>
                <a:srgbClr val="3F6E5C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F7B7B8C-6F41-AE65-E726-D2DEE43EC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38" y="1861866"/>
            <a:ext cx="6135321" cy="3143272"/>
          </a:xfrm>
          <a:prstGeom prst="rect">
            <a:avLst/>
          </a:prstGeom>
          <a:ln w="127000" cap="sq">
            <a:solidFill>
              <a:schemeClr val="accent6">
                <a:lumMod val="20000"/>
                <a:lumOff val="8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62A114A8-EF6B-2483-B4D6-E17114A8A7A4}"/>
              </a:ext>
            </a:extLst>
          </p:cNvPr>
          <p:cNvSpPr txBox="1"/>
          <p:nvPr/>
        </p:nvSpPr>
        <p:spPr>
          <a:xfrm>
            <a:off x="2209798" y="5143500"/>
            <a:ext cx="3403599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alt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스냅샷을 통한 수동 백업</a:t>
            </a:r>
            <a:endParaRPr lang="ko-KR" sz="2800" u="none" strike="noStrike" dirty="0">
              <a:solidFill>
                <a:srgbClr val="515050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84DEC0C3-5676-0570-C0FA-103B30E42856}"/>
              </a:ext>
            </a:extLst>
          </p:cNvPr>
          <p:cNvSpPr txBox="1"/>
          <p:nvPr/>
        </p:nvSpPr>
        <p:spPr>
          <a:xfrm>
            <a:off x="1938358" y="9248443"/>
            <a:ext cx="3946478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altLang="ko-KR" sz="2800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Writer- Reader </a:t>
            </a:r>
            <a:r>
              <a:rPr lang="ko-KR" altLang="en-US" sz="2800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자동 </a:t>
            </a:r>
            <a:r>
              <a:rPr lang="ko-KR" altLang="en-US" sz="28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백업</a:t>
            </a:r>
            <a:endParaRPr lang="ko-KR" sz="2800" u="none" strike="noStrike" dirty="0">
              <a:solidFill>
                <a:srgbClr val="515050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pic>
        <p:nvPicPr>
          <p:cNvPr id="22" name="그림 2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123E3C7-1355-D0F4-63F4-734F22184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38" y="6072878"/>
            <a:ext cx="6135321" cy="3055249"/>
          </a:xfrm>
          <a:prstGeom prst="rect">
            <a:avLst/>
          </a:prstGeom>
          <a:ln w="127000" cap="sq">
            <a:solidFill>
              <a:schemeClr val="accent6">
                <a:lumMod val="20000"/>
                <a:lumOff val="8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D58E4A60-6269-6290-8693-3B6B1788313C}"/>
              </a:ext>
            </a:extLst>
          </p:cNvPr>
          <p:cNvSpPr/>
          <p:nvPr/>
        </p:nvSpPr>
        <p:spPr>
          <a:xfrm>
            <a:off x="7911593" y="5148580"/>
            <a:ext cx="1327403" cy="78841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002060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F2387D8-BD50-2DE9-E447-3D5157B07C72}"/>
              </a:ext>
            </a:extLst>
          </p:cNvPr>
          <p:cNvSpPr/>
          <p:nvPr/>
        </p:nvSpPr>
        <p:spPr>
          <a:xfrm>
            <a:off x="9920728" y="2764717"/>
            <a:ext cx="7690462" cy="172778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45E75930-DD8C-A581-59E4-88AF003C0868}"/>
              </a:ext>
            </a:extLst>
          </p:cNvPr>
          <p:cNvSpPr/>
          <p:nvPr/>
        </p:nvSpPr>
        <p:spPr>
          <a:xfrm>
            <a:off x="9920728" y="4901909"/>
            <a:ext cx="7690462" cy="172778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E31760BB-ABC9-0FBC-3D12-9B69983FFAEB}"/>
              </a:ext>
            </a:extLst>
          </p:cNvPr>
          <p:cNvSpPr/>
          <p:nvPr/>
        </p:nvSpPr>
        <p:spPr>
          <a:xfrm>
            <a:off x="9920728" y="7027599"/>
            <a:ext cx="7710930" cy="172778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01371D-74F9-B2ED-43C1-64A4ECDAA66B}"/>
              </a:ext>
            </a:extLst>
          </p:cNvPr>
          <p:cNvSpPr txBox="1"/>
          <p:nvPr/>
        </p:nvSpPr>
        <p:spPr>
          <a:xfrm>
            <a:off x="10329651" y="5048375"/>
            <a:ext cx="6893081" cy="1032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ko-KR" altLang="ko-KR" sz="36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수동으로</a:t>
            </a:r>
            <a:r>
              <a:rPr lang="en-US" altLang="ko-KR" sz="36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36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백업할</a:t>
            </a:r>
            <a:r>
              <a:rPr lang="en-US" altLang="ko-KR" sz="36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36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필요성을</a:t>
            </a:r>
            <a:r>
              <a:rPr lang="en-US" altLang="ko-KR" sz="36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36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줄여</a:t>
            </a:r>
            <a:r>
              <a:rPr lang="en-US" altLang="ko-KR" sz="36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관리</a:t>
            </a:r>
            <a:r>
              <a:rPr lang="en-US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최소화</a:t>
            </a:r>
            <a:r>
              <a:rPr lang="en-US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A8BE77-FE1D-87C0-B7E1-DE18CE8A4824}"/>
              </a:ext>
            </a:extLst>
          </p:cNvPr>
          <p:cNvSpPr txBox="1"/>
          <p:nvPr/>
        </p:nvSpPr>
        <p:spPr>
          <a:xfrm>
            <a:off x="10662242" y="2934182"/>
            <a:ext cx="6231817" cy="1032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ko-KR" altLang="en-US" sz="36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데이터</a:t>
            </a:r>
            <a:r>
              <a:rPr lang="ko-KR" altLang="en-US" sz="3600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en-US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무결성</a:t>
            </a:r>
            <a:r>
              <a:rPr lang="ko-KR" altLang="en-US" sz="3600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en-US" sz="36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및 </a:t>
            </a:r>
            <a:r>
              <a:rPr lang="ko-KR" altLang="en-US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일관성</a:t>
            </a:r>
            <a:r>
              <a:rPr lang="ko-KR" altLang="en-US" sz="36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 유지</a:t>
            </a:r>
            <a:endParaRPr lang="en-US" altLang="ko-KR" sz="36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96D342-1330-99AA-4EBB-098986A54EE4}"/>
              </a:ext>
            </a:extLst>
          </p:cNvPr>
          <p:cNvSpPr txBox="1"/>
          <p:nvPr/>
        </p:nvSpPr>
        <p:spPr>
          <a:xfrm>
            <a:off x="10329651" y="7200900"/>
            <a:ext cx="6893081" cy="1032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ko-KR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복구</a:t>
            </a:r>
            <a:r>
              <a:rPr lang="en-US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시간을</a:t>
            </a:r>
            <a:r>
              <a:rPr lang="en-US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단축</a:t>
            </a:r>
            <a:r>
              <a:rPr lang="ko-KR" altLang="ko-KR" sz="36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시켜</a:t>
            </a:r>
            <a:r>
              <a:rPr lang="en-US" altLang="ko-KR" sz="36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운영</a:t>
            </a:r>
            <a:r>
              <a:rPr lang="en-US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36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효율성</a:t>
            </a:r>
            <a:r>
              <a:rPr lang="ko-KR" altLang="ko-KR" sz="36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을</a:t>
            </a:r>
            <a:r>
              <a:rPr lang="en-US" altLang="ko-KR" sz="3600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ko-KR" sz="36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높임</a:t>
            </a: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248DA1FD-3B6E-D7C5-E940-349A8F9EA13D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DB 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백업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900" y="1778000"/>
            <a:ext cx="1778000" cy="673100"/>
          </a:xfrm>
          <a:prstGeom prst="rect">
            <a:avLst/>
          </a:prstGeom>
          <a:effectLst>
            <a:outerShdw dist="24027" dir="2700000">
              <a:srgbClr val="000000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12880"/>
              </a:lnSpc>
            </a:pPr>
            <a:endParaRPr lang="ko-KR" sz="3800" b="1" u="none" strike="noStrike" dirty="0">
              <a:solidFill>
                <a:srgbClr val="3F6E5C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371B6-0548-820E-F111-64EE59C19BA0}"/>
              </a:ext>
            </a:extLst>
          </p:cNvPr>
          <p:cNvSpPr txBox="1"/>
          <p:nvPr/>
        </p:nvSpPr>
        <p:spPr>
          <a:xfrm>
            <a:off x="7326051" y="9375418"/>
            <a:ext cx="36358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66E55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DB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66E55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자동 백업 시연</a:t>
            </a:r>
            <a:endParaRPr lang="ko-KR" altLang="en-US" dirty="0"/>
          </a:p>
        </p:txBody>
      </p:sp>
      <p:pic>
        <p:nvPicPr>
          <p:cNvPr id="11" name="영상5) DB 백업 2_6256E988-45B9-44CC-817C-604D956E491C.mp4">
            <a:hlinkClick r:id="" action="ppaction://media"/>
            <a:extLst>
              <a:ext uri="{FF2B5EF4-FFF2-40B4-BE49-F238E27FC236}">
                <a16:creationId xmlns:a16="http://schemas.microsoft.com/office/drawing/2014/main" id="{B09824E2-D434-7FF3-5A82-89A792D93F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3120" y="225152"/>
            <a:ext cx="16332200" cy="91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8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D4448A9-88BF-56EB-4342-326ACAF7CA57}"/>
              </a:ext>
            </a:extLst>
          </p:cNvPr>
          <p:cNvSpPr/>
          <p:nvPr/>
        </p:nvSpPr>
        <p:spPr>
          <a:xfrm>
            <a:off x="13549700" y="7686346"/>
            <a:ext cx="4342004" cy="886154"/>
          </a:xfrm>
          <a:prstGeom prst="roundRect">
            <a:avLst/>
          </a:pr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73350" y="8572500"/>
            <a:ext cx="6623050" cy="673100"/>
          </a:xfrm>
          <a:prstGeom prst="rect">
            <a:avLst/>
          </a:prstGeom>
          <a:effectLst>
            <a:outerShdw dist="24027" dir="2700000">
              <a:srgbClr val="000000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12880"/>
              </a:lnSpc>
            </a:pPr>
            <a:endParaRPr lang="ko-KR" sz="3600" b="1" u="none" strike="noStrike" dirty="0">
              <a:solidFill>
                <a:srgbClr val="3F6E5C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421680" y="2844800"/>
            <a:ext cx="4598044" cy="31192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8410"/>
              </a:lnSpc>
            </a:pPr>
            <a:r>
              <a:rPr lang="ko-KR" altLang="en-US" sz="3200" b="1" u="none" strike="noStrike" dirty="0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자동 </a:t>
            </a:r>
            <a:r>
              <a:rPr lang="en" altLang="ko-KR" sz="3200" b="1" u="none" strike="noStrike" dirty="0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Failover</a:t>
            </a:r>
          </a:p>
          <a:p>
            <a:pPr lvl="0" algn="ctr">
              <a:lnSpc>
                <a:spcPct val="188410"/>
              </a:lnSpc>
            </a:pPr>
            <a:r>
              <a:rPr lang="ko-KR" altLang="en-US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장애 발생 시 </a:t>
            </a:r>
            <a:r>
              <a:rPr lang="en" altLang="ko-KR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Reader </a:t>
            </a:r>
            <a:r>
              <a:rPr lang="ko-KR" altLang="en-US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인스턴스가 자동으로 </a:t>
            </a:r>
            <a:r>
              <a:rPr lang="en" altLang="ko-KR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Writer</a:t>
            </a:r>
            <a:r>
              <a:rPr lang="ko-KR" altLang="en-US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로 승격</a:t>
            </a:r>
            <a:endParaRPr lang="en-US" altLang="ko-KR" sz="2800" b="1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88410"/>
              </a:lnSpc>
            </a:pPr>
            <a:r>
              <a:rPr lang="ko-KR" altLang="en-US" sz="28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빠른 장애 복구 및 가용성 보장</a:t>
            </a:r>
            <a:endParaRPr lang="en-US" altLang="ko-KR" sz="2800" b="1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F28526EC-CCE7-3B04-FA27-5320E741030A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DB 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장애조치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14" name="영상7) DB 장애조치 승격 2_2A9D5331-0731-4E5C-A945-4A930D053712.mp4">
            <a:hlinkClick r:id="" action="ppaction://media"/>
            <a:extLst>
              <a:ext uri="{FF2B5EF4-FFF2-40B4-BE49-F238E27FC236}">
                <a16:creationId xmlns:a16="http://schemas.microsoft.com/office/drawing/2014/main" id="{CCE72ED9-6D0C-AC0A-5623-7334794A8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1450" y="1753126"/>
            <a:ext cx="13069366" cy="8109846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6FA8BBE3-B762-B512-9D24-AB567718C0A1}"/>
              </a:ext>
            </a:extLst>
          </p:cNvPr>
          <p:cNvSpPr txBox="1"/>
          <p:nvPr/>
        </p:nvSpPr>
        <p:spPr>
          <a:xfrm>
            <a:off x="13809092" y="7657762"/>
            <a:ext cx="382322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8410"/>
              </a:lnSpc>
            </a:pPr>
            <a:r>
              <a:rPr lang="en-US" sz="3600" b="1" dirty="0" err="1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중단</a:t>
            </a:r>
            <a:r>
              <a:rPr lang="en-US" sz="3600" b="1" dirty="0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최소화</a:t>
            </a:r>
            <a:r>
              <a:rPr lang="en-US" sz="3600" b="1" dirty="0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서비스</a:t>
            </a:r>
            <a:r>
              <a:rPr lang="en-US" sz="3600" b="1" dirty="0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latin typeface="Freesentation 6 SemiBold" pitchFamily="2" charset="-127"/>
                <a:ea typeface="Freesentation 6 SemiBold" pitchFamily="2" charset="-127"/>
              </a:rPr>
              <a:t>구현</a:t>
            </a:r>
            <a:endParaRPr lang="en-US" sz="3600" b="1" u="none" strike="noStrike" dirty="0">
              <a:solidFill>
                <a:srgbClr val="00206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94EDFC99-80B2-5674-5C4E-60D47B6F6570}"/>
              </a:ext>
            </a:extLst>
          </p:cNvPr>
          <p:cNvSpPr/>
          <p:nvPr/>
        </p:nvSpPr>
        <p:spPr>
          <a:xfrm>
            <a:off x="15478386" y="6504253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914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752600"/>
            <a:ext cx="8331200" cy="44746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pic>
        <p:nvPicPr>
          <p:cNvPr id="25" name="그림 2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1BCDAB7-209E-C274-8444-3C84FA16FC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5"/>
          <a:stretch/>
        </p:blipFill>
        <p:spPr>
          <a:xfrm>
            <a:off x="533400" y="6443122"/>
            <a:ext cx="8001000" cy="151977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34C4BB1-8D86-62A3-E5FE-E420C8092E69}"/>
              </a:ext>
            </a:extLst>
          </p:cNvPr>
          <p:cNvSpPr/>
          <p:nvPr/>
        </p:nvSpPr>
        <p:spPr>
          <a:xfrm>
            <a:off x="406888" y="6443122"/>
            <a:ext cx="8140212" cy="3704177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CC788DD9-81B0-2AF5-CF60-87557FE80689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CI/CD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F24834-2ED3-C995-4668-A0CB9C791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83" r="-1769"/>
          <a:stretch/>
        </p:blipFill>
        <p:spPr>
          <a:xfrm>
            <a:off x="533400" y="7886700"/>
            <a:ext cx="8140212" cy="2260599"/>
          </a:xfrm>
          <a:prstGeom prst="rect">
            <a:avLst/>
          </a:prstGeom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AB1DB183-B86F-9FFD-3B8C-8DE3DA7EA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8700" y="2133600"/>
            <a:ext cx="7035800" cy="2159000"/>
          </a:xfrm>
          <a:prstGeom prst="rect">
            <a:avLst/>
          </a:prstGeom>
        </p:spPr>
      </p:pic>
      <p:sp>
        <p:nvSpPr>
          <p:cNvPr id="36" name="TextBox 11">
            <a:extLst>
              <a:ext uri="{FF2B5EF4-FFF2-40B4-BE49-F238E27FC236}">
                <a16:creationId xmlns:a16="http://schemas.microsoft.com/office/drawing/2014/main" id="{F72C5D07-2169-7E57-9C3C-8FC371A17526}"/>
              </a:ext>
            </a:extLst>
          </p:cNvPr>
          <p:cNvSpPr txBox="1"/>
          <p:nvPr/>
        </p:nvSpPr>
        <p:spPr>
          <a:xfrm>
            <a:off x="12166600" y="3784598"/>
            <a:ext cx="3911600" cy="5207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" alt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GitHub: </a:t>
            </a:r>
            <a:r>
              <a:rPr lang="ko-KR" alt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코드 변경 이력을 추적</a:t>
            </a:r>
          </a:p>
        </p:txBody>
      </p:sp>
      <p:pic>
        <p:nvPicPr>
          <p:cNvPr id="38" name="Picture 13">
            <a:extLst>
              <a:ext uri="{FF2B5EF4-FFF2-40B4-BE49-F238E27FC236}">
                <a16:creationId xmlns:a16="http://schemas.microsoft.com/office/drawing/2014/main" id="{919C746A-A4D9-ED75-AFCF-ED2DA6879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0604500" y="4305300"/>
            <a:ext cx="7454900" cy="2233856"/>
          </a:xfrm>
          <a:prstGeom prst="rect">
            <a:avLst/>
          </a:prstGeom>
        </p:spPr>
      </p:pic>
      <p:sp>
        <p:nvSpPr>
          <p:cNvPr id="39" name="TextBox 14">
            <a:extLst>
              <a:ext uri="{FF2B5EF4-FFF2-40B4-BE49-F238E27FC236}">
                <a16:creationId xmlns:a16="http://schemas.microsoft.com/office/drawing/2014/main" id="{566175A4-8C45-08D5-BC55-9EE94EDACF89}"/>
              </a:ext>
            </a:extLst>
          </p:cNvPr>
          <p:cNvSpPr txBox="1"/>
          <p:nvPr/>
        </p:nvSpPr>
        <p:spPr>
          <a:xfrm>
            <a:off x="10871200" y="5167086"/>
            <a:ext cx="5029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39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자동화</a:t>
            </a:r>
            <a:r>
              <a:rPr lang="en-US" altLang="ko-KR" sz="39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altLang="en-US" sz="39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빌드</a:t>
            </a:r>
            <a:r>
              <a:rPr lang="en-US" altLang="ko-KR" sz="39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altLang="en-US" sz="39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・</a:t>
            </a:r>
            <a:r>
              <a:rPr lang="en-US" altLang="ko-KR" sz="39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altLang="en-US" sz="39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배포 </a:t>
            </a:r>
            <a:r>
              <a:rPr lang="ko-KR" altLang="en-US" sz="3900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파이프라인</a:t>
            </a:r>
          </a:p>
        </p:txBody>
      </p:sp>
      <p:pic>
        <p:nvPicPr>
          <p:cNvPr id="40" name="Picture 15">
            <a:extLst>
              <a:ext uri="{FF2B5EF4-FFF2-40B4-BE49-F238E27FC236}">
                <a16:creationId xmlns:a16="http://schemas.microsoft.com/office/drawing/2014/main" id="{697660AA-9216-3B35-72C8-40CD8E60B4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0600" y="7168243"/>
            <a:ext cx="7035800" cy="2159000"/>
          </a:xfrm>
          <a:prstGeom prst="rect">
            <a:avLst/>
          </a:prstGeom>
        </p:spPr>
      </p:pic>
      <p:sp>
        <p:nvSpPr>
          <p:cNvPr id="44" name="TextBox 20">
            <a:extLst>
              <a:ext uri="{FF2B5EF4-FFF2-40B4-BE49-F238E27FC236}">
                <a16:creationId xmlns:a16="http://schemas.microsoft.com/office/drawing/2014/main" id="{2454AA89-DCC7-93D4-1942-37FA990A26AC}"/>
              </a:ext>
            </a:extLst>
          </p:cNvPr>
          <p:cNvSpPr txBox="1"/>
          <p:nvPr/>
        </p:nvSpPr>
        <p:spPr>
          <a:xfrm>
            <a:off x="12522261" y="7962900"/>
            <a:ext cx="3327278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" altLang="ko-KR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ECR </a:t>
            </a:r>
            <a:r>
              <a:rPr lang="ko-KR" altLang="en-US" sz="4000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컨테이너</a:t>
            </a:r>
            <a:r>
              <a:rPr lang="ko-KR" alt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관리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3146A8C3-9E44-D143-8ABA-CBD68C836D21}"/>
              </a:ext>
            </a:extLst>
          </p:cNvPr>
          <p:cNvSpPr txBox="1"/>
          <p:nvPr/>
        </p:nvSpPr>
        <p:spPr>
          <a:xfrm>
            <a:off x="12166600" y="5913053"/>
            <a:ext cx="3225800" cy="13005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AWS </a:t>
            </a:r>
            <a:r>
              <a:rPr lang="en-US" sz="2400" b="1" u="none" strike="noStrike" dirty="0" err="1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CodePipeline</a:t>
            </a:r>
            <a:endParaRPr lang="ko-KR" altLang="en-US" sz="2400" b="1" u="none" strike="noStrike" dirty="0">
              <a:solidFill>
                <a:srgbClr val="515050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marL="342900" indent="-342900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AWS </a:t>
            </a:r>
            <a:r>
              <a:rPr lang="en-US" sz="2400" b="1" u="none" strike="noStrike" dirty="0" err="1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CodeBuild</a:t>
            </a:r>
            <a:endParaRPr lang="ko-KR" altLang="en-US" sz="2400" b="1" u="none" strike="noStrike" dirty="0">
              <a:solidFill>
                <a:srgbClr val="515050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marL="342900" indent="-342900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AWS </a:t>
            </a:r>
            <a:r>
              <a:rPr lang="en-US" sz="2400" b="1" u="none" strike="noStrike" dirty="0" err="1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CodeDeploy</a:t>
            </a:r>
            <a:endParaRPr lang="ko-KR" altLang="en-US" sz="2400" b="1" u="none" strike="noStrike" dirty="0">
              <a:solidFill>
                <a:srgbClr val="51505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75EB5C25-31A9-10F7-1A52-6C3F1516B507}"/>
              </a:ext>
            </a:extLst>
          </p:cNvPr>
          <p:cNvSpPr txBox="1"/>
          <p:nvPr/>
        </p:nvSpPr>
        <p:spPr>
          <a:xfrm>
            <a:off x="12058650" y="8763000"/>
            <a:ext cx="4254500" cy="9216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Amazon ECR: Docker </a:t>
            </a:r>
            <a:r>
              <a:rPr lang="ko-KR" alt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컨테이너 이미지를 저장하고 관리</a:t>
            </a: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id="{DBB38EFE-69BB-90B1-5140-D66F932E12B0}"/>
              </a:ext>
            </a:extLst>
          </p:cNvPr>
          <p:cNvSpPr txBox="1"/>
          <p:nvPr/>
        </p:nvSpPr>
        <p:spPr>
          <a:xfrm>
            <a:off x="12319000" y="2895598"/>
            <a:ext cx="39624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altLang="en-US" sz="4000" b="1" u="none" strike="noStrike" spc="-3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효율적인 코드 관리</a:t>
            </a:r>
          </a:p>
        </p:txBody>
      </p:sp>
      <p:pic>
        <p:nvPicPr>
          <p:cNvPr id="3082" name="Picture 10" descr="Commit, git, programming, pull, request, scheme icon - Download on  Iconfinder">
            <a:extLst>
              <a:ext uri="{FF2B5EF4-FFF2-40B4-BE49-F238E27FC236}">
                <a16:creationId xmlns:a16="http://schemas.microsoft.com/office/drawing/2014/main" id="{3020F762-9DB5-2B1A-540C-66478372E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716" y="2624129"/>
            <a:ext cx="1227598" cy="122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지속적 제공 - CI/CD로 시작하기 | Atlassian">
            <a:extLst>
              <a:ext uri="{FF2B5EF4-FFF2-40B4-BE49-F238E27FC236}">
                <a16:creationId xmlns:a16="http://schemas.microsoft.com/office/drawing/2014/main" id="{9ED50683-57A9-6173-5E70-F213AF214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345" y="4734599"/>
            <a:ext cx="1377950" cy="137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WS] ECR 수명주기">
            <a:extLst>
              <a:ext uri="{FF2B5EF4-FFF2-40B4-BE49-F238E27FC236}">
                <a16:creationId xmlns:a16="http://schemas.microsoft.com/office/drawing/2014/main" id="{C4C658DA-4000-0B9B-77E1-2C5631F4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7810500"/>
            <a:ext cx="848885" cy="84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28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21A01-AAEC-015E-E1F0-4439E6F084CD}"/>
              </a:ext>
            </a:extLst>
          </p:cNvPr>
          <p:cNvSpPr txBox="1"/>
          <p:nvPr/>
        </p:nvSpPr>
        <p:spPr>
          <a:xfrm>
            <a:off x="7617166" y="9393460"/>
            <a:ext cx="32545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66E55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CI/CD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66E55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시연 영상</a:t>
            </a:r>
            <a:endParaRPr lang="ko-KR" altLang="en-US" dirty="0"/>
          </a:p>
        </p:txBody>
      </p:sp>
      <p:pic>
        <p:nvPicPr>
          <p:cNvPr id="12" name="영상2) CI_CD 완성 2_2A1262C8-870E-49E5-81AB-AC47A022EC81.mp4">
            <a:hlinkClick r:id="" action="ppaction://media"/>
            <a:extLst>
              <a:ext uri="{FF2B5EF4-FFF2-40B4-BE49-F238E27FC236}">
                <a16:creationId xmlns:a16="http://schemas.microsoft.com/office/drawing/2014/main" id="{5575AB4D-D1FB-7915-C2BB-BAEDAFAE2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4836" y="330200"/>
            <a:ext cx="15638328" cy="87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9907B6-3720-282D-6641-C24B46B1D230}"/>
              </a:ext>
            </a:extLst>
          </p:cNvPr>
          <p:cNvSpPr/>
          <p:nvPr/>
        </p:nvSpPr>
        <p:spPr>
          <a:xfrm>
            <a:off x="13246010" y="3814427"/>
            <a:ext cx="3231573" cy="4400102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33787" dist="79261" dir="11348300" algn="r" rotWithShape="0">
              <a:schemeClr val="tx1">
                <a:alpha val="15057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1E1B23-5F99-839A-3AD8-B400E90E9B1C}"/>
              </a:ext>
            </a:extLst>
          </p:cNvPr>
          <p:cNvSpPr/>
          <p:nvPr/>
        </p:nvSpPr>
        <p:spPr>
          <a:xfrm>
            <a:off x="9504434" y="3814426"/>
            <a:ext cx="3231573" cy="4400102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33787" dist="79261" dir="11348300" algn="r" rotWithShape="0">
              <a:schemeClr val="tx1">
                <a:alpha val="15057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44CF36-31EC-778F-1C78-8AB44231102D}"/>
              </a:ext>
            </a:extLst>
          </p:cNvPr>
          <p:cNvSpPr/>
          <p:nvPr/>
        </p:nvSpPr>
        <p:spPr>
          <a:xfrm>
            <a:off x="5827709" y="3814426"/>
            <a:ext cx="3231573" cy="4400102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33787" dist="79261" dir="11348300" algn="r" rotWithShape="0">
              <a:schemeClr val="tx1">
                <a:alpha val="15057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60B3CD9-DD9D-DB45-18BE-C4B06B61D12C}"/>
              </a:ext>
            </a:extLst>
          </p:cNvPr>
          <p:cNvSpPr/>
          <p:nvPr/>
        </p:nvSpPr>
        <p:spPr>
          <a:xfrm>
            <a:off x="2086133" y="3814424"/>
            <a:ext cx="3231573" cy="4400102"/>
          </a:xfrm>
          <a:prstGeom prst="roundRect">
            <a:avLst/>
          </a:prstGeom>
          <a:solidFill>
            <a:schemeClr val="bg1"/>
          </a:solidFill>
          <a:ln w="3175">
            <a:noFill/>
          </a:ln>
          <a:effectLst>
            <a:outerShdw blurRad="133787" dist="79261" dir="11348300" algn="r" rotWithShape="0">
              <a:schemeClr val="tx1">
                <a:alpha val="15057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94D0D93-6FD3-0F9F-E161-1E58CEE1C3B5}"/>
              </a:ext>
            </a:extLst>
          </p:cNvPr>
          <p:cNvSpPr/>
          <p:nvPr/>
        </p:nvSpPr>
        <p:spPr>
          <a:xfrm>
            <a:off x="13246010" y="3814427"/>
            <a:ext cx="3231573" cy="4400102"/>
          </a:xfrm>
          <a:prstGeom prst="roundRect">
            <a:avLst/>
          </a:prstGeom>
          <a:solidFill>
            <a:schemeClr val="bg1"/>
          </a:solidFill>
          <a:ln>
            <a:solidFill>
              <a:srgbClr val="366E55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구현 결과</a:t>
            </a:r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1A04DD-5B1B-1128-1759-4FEAD9911936}"/>
              </a:ext>
            </a:extLst>
          </p:cNvPr>
          <p:cNvSpPr/>
          <p:nvPr/>
        </p:nvSpPr>
        <p:spPr>
          <a:xfrm>
            <a:off x="2086133" y="3814427"/>
            <a:ext cx="3231573" cy="4400102"/>
          </a:xfrm>
          <a:prstGeom prst="roundRect">
            <a:avLst/>
          </a:prstGeom>
          <a:solidFill>
            <a:schemeClr val="bg1"/>
          </a:solidFill>
          <a:ln>
            <a:solidFill>
              <a:srgbClr val="366E55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고객 </a:t>
            </a:r>
            <a:endParaRPr lang="en-US" altLang="ko-KR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요구사항</a:t>
            </a:r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CF3CCD-6930-5569-FCF8-36EEDC87B717}"/>
              </a:ext>
            </a:extLst>
          </p:cNvPr>
          <p:cNvSpPr/>
          <p:nvPr/>
        </p:nvSpPr>
        <p:spPr>
          <a:xfrm>
            <a:off x="5827709" y="3814427"/>
            <a:ext cx="3231573" cy="4400102"/>
          </a:xfrm>
          <a:prstGeom prst="roundRect">
            <a:avLst/>
          </a:prstGeom>
          <a:solidFill>
            <a:schemeClr val="bg1"/>
          </a:solidFill>
          <a:ln>
            <a:solidFill>
              <a:srgbClr val="366E55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 </a:t>
            </a:r>
            <a:endParaRPr lang="en-US" altLang="ko-KR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제안</a:t>
            </a:r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2699D1-FC84-7B39-DCAE-C1808036FF71}"/>
              </a:ext>
            </a:extLst>
          </p:cNvPr>
          <p:cNvSpPr/>
          <p:nvPr/>
        </p:nvSpPr>
        <p:spPr>
          <a:xfrm>
            <a:off x="9504434" y="3814427"/>
            <a:ext cx="3231573" cy="4400102"/>
          </a:xfrm>
          <a:prstGeom prst="roundRect">
            <a:avLst/>
          </a:prstGeom>
          <a:solidFill>
            <a:schemeClr val="bg1"/>
          </a:solidFill>
          <a:ln>
            <a:solidFill>
              <a:srgbClr val="366E55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SIEM</a:t>
            </a:r>
          </a:p>
          <a:p>
            <a:pPr algn="ctr"/>
            <a:r>
              <a:rPr lang="ko-KR" altLang="en-US" sz="42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구성</a:t>
            </a:r>
            <a:endParaRPr lang="en-US" sz="4200" b="1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953B1-F962-3D08-E355-E95C17154EDE}"/>
              </a:ext>
            </a:extLst>
          </p:cNvPr>
          <p:cNvSpPr txBox="1"/>
          <p:nvPr/>
        </p:nvSpPr>
        <p:spPr>
          <a:xfrm>
            <a:off x="7089216" y="1339287"/>
            <a:ext cx="3940131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366E55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Freesentation 7 Bold" pitchFamily="2" charset="-127"/>
                <a:ea typeface="Freesentation 7 Bold" pitchFamily="2" charset="-127"/>
              </a:rPr>
              <a:t>CONTENTS</a:t>
            </a:r>
            <a:endParaRPr lang="en-US" sz="3000" b="1" dirty="0">
              <a:solidFill>
                <a:srgbClr val="366E55"/>
              </a:solidFill>
              <a:effectLst>
                <a:outerShdw blurRad="50800" dist="50800" dir="5400000" algn="ctr" rotWithShape="0">
                  <a:srgbClr val="000000">
                    <a:alpha val="30000"/>
                  </a:srgbClr>
                </a:outerShdw>
              </a:effectLst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F639F-D604-CA8E-39F0-C36B18385892}"/>
              </a:ext>
            </a:extLst>
          </p:cNvPr>
          <p:cNvSpPr txBox="1"/>
          <p:nvPr/>
        </p:nvSpPr>
        <p:spPr>
          <a:xfrm>
            <a:off x="2386841" y="29438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63AB1-8D82-24D1-408A-1FA3814B65D9}"/>
              </a:ext>
            </a:extLst>
          </p:cNvPr>
          <p:cNvSpPr txBox="1"/>
          <p:nvPr/>
        </p:nvSpPr>
        <p:spPr>
          <a:xfrm>
            <a:off x="6128417" y="29438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3A300-6882-FE70-7412-1DA98FAF5E87}"/>
              </a:ext>
            </a:extLst>
          </p:cNvPr>
          <p:cNvSpPr txBox="1"/>
          <p:nvPr/>
        </p:nvSpPr>
        <p:spPr>
          <a:xfrm>
            <a:off x="9805142" y="29438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8121DA-11A1-F7C7-DB0B-625DC7FDAEE3}"/>
              </a:ext>
            </a:extLst>
          </p:cNvPr>
          <p:cNvSpPr txBox="1"/>
          <p:nvPr/>
        </p:nvSpPr>
        <p:spPr>
          <a:xfrm>
            <a:off x="13546718" y="2927301"/>
            <a:ext cx="762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13999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BCA24A-9A15-3DB8-6CD7-C09678B0E6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03" t="5918" r="10152" b="18934"/>
          <a:stretch/>
        </p:blipFill>
        <p:spPr>
          <a:xfrm>
            <a:off x="304800" y="1714500"/>
            <a:ext cx="6138000" cy="38277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A013074E-203D-207B-18B8-069ED313F493}"/>
              </a:ext>
            </a:extLst>
          </p:cNvPr>
          <p:cNvSpPr txBox="1"/>
          <p:nvPr/>
        </p:nvSpPr>
        <p:spPr>
          <a:xfrm>
            <a:off x="1981200" y="424028"/>
            <a:ext cx="9372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네트워크 </a:t>
            </a:r>
            <a:r>
              <a:rPr lang="ko-KR" altLang="en-US" sz="4000" b="1" dirty="0" err="1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프론트엔드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30" name="TextBox 45">
            <a:extLst>
              <a:ext uri="{FF2B5EF4-FFF2-40B4-BE49-F238E27FC236}">
                <a16:creationId xmlns:a16="http://schemas.microsoft.com/office/drawing/2014/main" id="{562E4150-54E0-A760-7172-50CAA716E77D}"/>
              </a:ext>
            </a:extLst>
          </p:cNvPr>
          <p:cNvSpPr txBox="1"/>
          <p:nvPr/>
        </p:nvSpPr>
        <p:spPr>
          <a:xfrm>
            <a:off x="9753600" y="9180272"/>
            <a:ext cx="6578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1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minfpy.shop</a:t>
            </a:r>
            <a:r>
              <a:rPr lang="en-US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도메인</a:t>
            </a:r>
            <a:r>
              <a:rPr lang="en-US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주소를</a:t>
            </a:r>
            <a:r>
              <a:rPr lang="en-US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가진</a:t>
            </a:r>
            <a:r>
              <a:rPr lang="en-US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웹</a:t>
            </a:r>
            <a:r>
              <a:rPr lang="en-US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사이트</a:t>
            </a:r>
            <a:r>
              <a:rPr lang="en-US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접속</a:t>
            </a:r>
            <a:r>
              <a:rPr lang="en-US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성공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1256FBF6-5D2D-D869-7804-793208098515}"/>
              </a:ext>
            </a:extLst>
          </p:cNvPr>
          <p:cNvSpPr txBox="1"/>
          <p:nvPr/>
        </p:nvSpPr>
        <p:spPr>
          <a:xfrm>
            <a:off x="1358483" y="9183116"/>
            <a:ext cx="4030634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ACM </a:t>
            </a:r>
            <a:r>
              <a:rPr lang="ko-KR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활용하여</a:t>
            </a:r>
            <a:r>
              <a:rPr lang="en-US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Https </a:t>
            </a:r>
            <a:r>
              <a:rPr lang="ko-KR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접속</a:t>
            </a:r>
            <a:r>
              <a:rPr lang="en-US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7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가능</a:t>
            </a:r>
          </a:p>
        </p:txBody>
      </p:sp>
      <p:pic>
        <p:nvPicPr>
          <p:cNvPr id="32" name="Picture 42">
            <a:extLst>
              <a:ext uri="{FF2B5EF4-FFF2-40B4-BE49-F238E27FC236}">
                <a16:creationId xmlns:a16="http://schemas.microsoft.com/office/drawing/2014/main" id="{14C47113-9F9D-8135-4978-A3C0707045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09"/>
          <a:stretch/>
        </p:blipFill>
        <p:spPr>
          <a:xfrm>
            <a:off x="320040" y="5734304"/>
            <a:ext cx="6122760" cy="327355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45EBA76-875C-6F06-E49A-D3507B98B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521" y="2392528"/>
            <a:ext cx="10766679" cy="653658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B2BFDB9-0AF2-A19E-5A54-53CA14F0CD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43" t="8634" r="543" b="-8634"/>
          <a:stretch/>
        </p:blipFill>
        <p:spPr>
          <a:xfrm>
            <a:off x="9144000" y="1630144"/>
            <a:ext cx="3385328" cy="120203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26696B-5B82-CA6F-E9E7-C0C558395B59}"/>
              </a:ext>
            </a:extLst>
          </p:cNvPr>
          <p:cNvSpPr/>
          <p:nvPr/>
        </p:nvSpPr>
        <p:spPr>
          <a:xfrm>
            <a:off x="320040" y="5717540"/>
            <a:ext cx="6122760" cy="322427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B1C4C6-B85B-D72F-F42C-F2D412AE6FB6}"/>
              </a:ext>
            </a:extLst>
          </p:cNvPr>
          <p:cNvSpPr/>
          <p:nvPr/>
        </p:nvSpPr>
        <p:spPr>
          <a:xfrm>
            <a:off x="9144000" y="1658772"/>
            <a:ext cx="3367040" cy="100822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35AE198F-4D17-2D3D-EC15-AE483CBBC646}"/>
              </a:ext>
            </a:extLst>
          </p:cNvPr>
          <p:cNvSpPr/>
          <p:nvPr/>
        </p:nvSpPr>
        <p:spPr>
          <a:xfrm>
            <a:off x="9644975" y="6896100"/>
            <a:ext cx="8145455" cy="2628900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C541638-C680-9BA2-6E70-066E546B8445}"/>
              </a:ext>
            </a:extLst>
          </p:cNvPr>
          <p:cNvSpPr/>
          <p:nvPr/>
        </p:nvSpPr>
        <p:spPr>
          <a:xfrm>
            <a:off x="541922" y="7535859"/>
            <a:ext cx="7594350" cy="9704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A013074E-203D-207B-18B8-069ED313F493}"/>
              </a:ext>
            </a:extLst>
          </p:cNvPr>
          <p:cNvSpPr txBox="1"/>
          <p:nvPr/>
        </p:nvSpPr>
        <p:spPr>
          <a:xfrm>
            <a:off x="1981200" y="424028"/>
            <a:ext cx="9372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WAF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431FFB-5CBB-8431-5E72-0485B7B8CBAA}"/>
              </a:ext>
            </a:extLst>
          </p:cNvPr>
          <p:cNvSpPr/>
          <p:nvPr/>
        </p:nvSpPr>
        <p:spPr>
          <a:xfrm>
            <a:off x="9644976" y="1954120"/>
            <a:ext cx="8145455" cy="430151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086CEB8-C082-FD97-FFA6-2E4ED3B2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60" y="2265894"/>
            <a:ext cx="8690142" cy="187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E306218-E666-F6B4-1A97-928A152CC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786" y="1976271"/>
            <a:ext cx="8120645" cy="42793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BBF27B-DB90-2272-E2BF-BEDF5A384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237" y="4378490"/>
            <a:ext cx="5747726" cy="1877147"/>
          </a:xfrm>
          <a:prstGeom prst="rect">
            <a:avLst/>
          </a:prstGeom>
        </p:spPr>
      </p:pic>
      <p:sp>
        <p:nvSpPr>
          <p:cNvPr id="44" name="TextBox 46">
            <a:extLst>
              <a:ext uri="{FF2B5EF4-FFF2-40B4-BE49-F238E27FC236}">
                <a16:creationId xmlns:a16="http://schemas.microsoft.com/office/drawing/2014/main" id="{2D429476-2DF8-BA34-945D-3C9942511D4B}"/>
              </a:ext>
            </a:extLst>
          </p:cNvPr>
          <p:cNvSpPr txBox="1"/>
          <p:nvPr/>
        </p:nvSpPr>
        <p:spPr>
          <a:xfrm>
            <a:off x="9296400" y="6896100"/>
            <a:ext cx="8676852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6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보안성 강화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6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클라이언트 요청 필터링 및 악의적인 트래픽 차단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6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웹 애플리케이션 보호 및 악의적인 공격 차단</a:t>
            </a:r>
            <a:endParaRPr lang="en-US" altLang="ko-KR" sz="3600" b="1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96E508D2-708F-6AC5-3725-65786752389B}"/>
              </a:ext>
            </a:extLst>
          </p:cNvPr>
          <p:cNvSpPr txBox="1"/>
          <p:nvPr/>
        </p:nvSpPr>
        <p:spPr>
          <a:xfrm>
            <a:off x="541922" y="7535859"/>
            <a:ext cx="759435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600" b="1" u="none" strike="noStrike" dirty="0">
                <a:solidFill>
                  <a:srgbClr val="FEF7F2"/>
                </a:solidFill>
                <a:latin typeface="Freesentation 6 SemiBold" pitchFamily="2" charset="-127"/>
                <a:ea typeface="Freesentation 6 SemiBold" pitchFamily="2" charset="-127"/>
              </a:rPr>
              <a:t>AWS WAF (Web Application Firewall)</a:t>
            </a:r>
          </a:p>
        </p:txBody>
      </p: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B71BD835-D989-9F18-59F9-E5A8F931B5C4}"/>
              </a:ext>
            </a:extLst>
          </p:cNvPr>
          <p:cNvSpPr/>
          <p:nvPr/>
        </p:nvSpPr>
        <p:spPr>
          <a:xfrm>
            <a:off x="8542014" y="7796784"/>
            <a:ext cx="754386" cy="484632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77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A013074E-203D-207B-18B8-069ED313F493}"/>
              </a:ext>
            </a:extLst>
          </p:cNvPr>
          <p:cNvSpPr txBox="1"/>
          <p:nvPr/>
        </p:nvSpPr>
        <p:spPr>
          <a:xfrm>
            <a:off x="1981200" y="424028"/>
            <a:ext cx="9372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WAF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5" name="영상6) WAF2_7AC716D6-1624-4429-A1B7-2470BDD54131.mp4">
            <a:hlinkClick r:id="" action="ppaction://media"/>
            <a:extLst>
              <a:ext uri="{FF2B5EF4-FFF2-40B4-BE49-F238E27FC236}">
                <a16:creationId xmlns:a16="http://schemas.microsoft.com/office/drawing/2014/main" id="{FC5FE71A-456F-520B-6D54-3CE4F7CC5C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6326" y="1752600"/>
            <a:ext cx="14913148" cy="83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7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752599"/>
            <a:ext cx="8559800" cy="45974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pic>
        <p:nvPicPr>
          <p:cNvPr id="25" name="그림 2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1BCDAB7-209E-C274-8444-3C84FA16F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765298"/>
            <a:ext cx="7924800" cy="45974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C5E051-98EF-CDF1-9109-A5BE90671897}"/>
              </a:ext>
            </a:extLst>
          </p:cNvPr>
          <p:cNvSpPr/>
          <p:nvPr/>
        </p:nvSpPr>
        <p:spPr>
          <a:xfrm>
            <a:off x="838211" y="6741737"/>
            <a:ext cx="4262603" cy="9842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25C53C-2FBF-E325-6E24-54446311A7EF}"/>
              </a:ext>
            </a:extLst>
          </p:cNvPr>
          <p:cNvSpPr/>
          <p:nvPr/>
        </p:nvSpPr>
        <p:spPr>
          <a:xfrm>
            <a:off x="5955161" y="6741737"/>
            <a:ext cx="6324600" cy="9842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3636DF-3617-79C5-A9E1-E7F95965C87A}"/>
              </a:ext>
            </a:extLst>
          </p:cNvPr>
          <p:cNvSpPr/>
          <p:nvPr/>
        </p:nvSpPr>
        <p:spPr>
          <a:xfrm>
            <a:off x="13134108" y="6689739"/>
            <a:ext cx="4627665" cy="9842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5C866-7FBA-8F69-4C4B-FB6E60800953}"/>
              </a:ext>
            </a:extLst>
          </p:cNvPr>
          <p:cNvSpPr txBox="1"/>
          <p:nvPr/>
        </p:nvSpPr>
        <p:spPr>
          <a:xfrm>
            <a:off x="994856" y="6910312"/>
            <a:ext cx="3949311" cy="64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효율적인 코드 관리 및 협업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13739-28A4-2E54-62FF-5C288DBB7561}"/>
              </a:ext>
            </a:extLst>
          </p:cNvPr>
          <p:cNvSpPr txBox="1"/>
          <p:nvPr/>
        </p:nvSpPr>
        <p:spPr>
          <a:xfrm>
            <a:off x="6812943" y="6910312"/>
            <a:ext cx="4781017" cy="64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자동화된 빌드 및 배포 파이프라인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5B3518-7A2B-DA5E-D1DE-3EE19CC69B7D}"/>
              </a:ext>
            </a:extLst>
          </p:cNvPr>
          <p:cNvSpPr txBox="1"/>
          <p:nvPr/>
        </p:nvSpPr>
        <p:spPr>
          <a:xfrm>
            <a:off x="13488122" y="6853202"/>
            <a:ext cx="4076466" cy="656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4499"/>
              </a:lnSpc>
              <a:defRPr/>
            </a:pPr>
            <a:r>
              <a:rPr kumimoji="0" lang="en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ECR</a:t>
            </a:r>
            <a:r>
              <a:rPr lang="ko-KR" altLang="en-US" sz="3200" noProof="0" dirty="0"/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컨테이너 관리 및 배포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9EAE80-4F50-D899-0B2C-588495DDF6C5}"/>
              </a:ext>
            </a:extLst>
          </p:cNvPr>
          <p:cNvSpPr txBox="1"/>
          <p:nvPr/>
        </p:nvSpPr>
        <p:spPr>
          <a:xfrm>
            <a:off x="1029685" y="8053582"/>
            <a:ext cx="387965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altLang="ko-K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GitHub</a:t>
            </a:r>
            <a:r>
              <a:rPr kumimoji="0" lang="en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: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코드 변경 이력을 추적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C90D7-CBF9-CF5D-15EE-38233B0D62D0}"/>
              </a:ext>
            </a:extLst>
          </p:cNvPr>
          <p:cNvSpPr txBox="1"/>
          <p:nvPr/>
        </p:nvSpPr>
        <p:spPr>
          <a:xfrm>
            <a:off x="5789759" y="8001030"/>
            <a:ext cx="6654077" cy="182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AWS </a:t>
            </a:r>
            <a:r>
              <a:rPr kumimoji="0" lang="en" altLang="ko-KR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CodePipeline</a:t>
            </a:r>
            <a:r>
              <a:rPr kumimoji="0" lang="en" altLang="ko-K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:</a:t>
            </a:r>
            <a:r>
              <a:rPr kumimoji="0" lang="en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지속적인 통합과 배포 자동화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515050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AWS </a:t>
            </a:r>
            <a:r>
              <a:rPr kumimoji="0" lang="en" altLang="ko-KR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CodeBuild</a:t>
            </a:r>
            <a:r>
              <a:rPr kumimoji="0" lang="en" altLang="ko-K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:</a:t>
            </a:r>
            <a:r>
              <a:rPr kumimoji="0" lang="en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소스 코드를 빌드하고 배포 준비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515050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AWS </a:t>
            </a:r>
            <a:r>
              <a:rPr kumimoji="0" lang="en" altLang="ko-KR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CodeDeploy</a:t>
            </a:r>
            <a:r>
              <a:rPr kumimoji="0" lang="en" altLang="ko-K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:</a:t>
            </a:r>
            <a:r>
              <a:rPr kumimoji="0" lang="en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애플리케이션을 안정적으로 배포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B9BD39-FE11-A289-096B-C6223758675E}"/>
              </a:ext>
            </a:extLst>
          </p:cNvPr>
          <p:cNvSpPr txBox="1"/>
          <p:nvPr/>
        </p:nvSpPr>
        <p:spPr>
          <a:xfrm>
            <a:off x="13289426" y="8001030"/>
            <a:ext cx="447385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altLang="ko-K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Amazon ECR:</a:t>
            </a:r>
            <a:r>
              <a:rPr kumimoji="0" lang="en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 Docker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컨테이너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515050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  <a:p>
            <a:pPr algn="ctr"/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15050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이미지를 저장하고 관리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34C4BB1-8D86-62A3-E5FE-E420C8092E69}"/>
              </a:ext>
            </a:extLst>
          </p:cNvPr>
          <p:cNvSpPr/>
          <p:nvPr/>
        </p:nvSpPr>
        <p:spPr>
          <a:xfrm>
            <a:off x="10012680" y="1765298"/>
            <a:ext cx="7894320" cy="45974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CC788DD9-81B0-2AF5-CF60-87557FE80689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CI/CD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7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CC788DD9-81B0-2AF5-CF60-87557FE80689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Monitoring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A20A1-B926-7DE7-A7A2-1129F1F4C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33" y="2197100"/>
            <a:ext cx="8702766" cy="70513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0C3F72-1B48-9FF0-B1CF-0F99EAE29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8700" y="2133600"/>
            <a:ext cx="7150100" cy="2159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A4043C9-D7E9-592E-A1AF-58E1A55A6F2E}"/>
              </a:ext>
            </a:extLst>
          </p:cNvPr>
          <p:cNvSpPr txBox="1"/>
          <p:nvPr/>
        </p:nvSpPr>
        <p:spPr>
          <a:xfrm>
            <a:off x="12166600" y="3694363"/>
            <a:ext cx="5016500" cy="11951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" altLang="ko-KR" sz="21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ECS Container Insights,</a:t>
            </a:r>
            <a:r>
              <a:rPr lang="en-US" altLang="ko-KR" sz="2100" b="1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en-US" altLang="ko-KR" sz="21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Prometheus </a:t>
            </a:r>
            <a:r>
              <a:rPr lang="ko-KR" altLang="en-US" sz="21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사용하여 컨테이너와 애플리케이션 로그를 실시간으로 수집</a:t>
            </a:r>
            <a:endParaRPr lang="en-US" sz="2100" b="1" u="none" strike="noStrike" dirty="0">
              <a:solidFill>
                <a:srgbClr val="51505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E19BA2A-0179-B908-C913-F518725116D2}"/>
              </a:ext>
            </a:extLst>
          </p:cNvPr>
          <p:cNvSpPr txBox="1"/>
          <p:nvPr/>
        </p:nvSpPr>
        <p:spPr>
          <a:xfrm>
            <a:off x="12090400" y="2911977"/>
            <a:ext cx="4648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altLang="en-US" sz="4000" spc="-3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실시간</a:t>
            </a:r>
            <a:r>
              <a:rPr lang="ko-KR" altLang="en-US" sz="4000" b="1" spc="-3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모니터링 및 로그 수집</a:t>
            </a:r>
            <a:endParaRPr lang="ko-KR" sz="4000" b="1" u="none" strike="noStrike" spc="-300" dirty="0">
              <a:solidFill>
                <a:srgbClr val="000000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4F0ED5-06B4-2D31-0FA5-76CB5CDB1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1125200" y="4495800"/>
            <a:ext cx="6959600" cy="215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5E743B-B9D3-3B4B-C7D3-E81922970039}"/>
              </a:ext>
            </a:extLst>
          </p:cNvPr>
          <p:cNvSpPr txBox="1"/>
          <p:nvPr/>
        </p:nvSpPr>
        <p:spPr>
          <a:xfrm>
            <a:off x="12484100" y="5321300"/>
            <a:ext cx="2801017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alt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자동화 대시보드</a:t>
            </a:r>
            <a:endParaRPr lang="ko-KR" sz="4000" u="none" strike="noStrike" spc="-200" dirty="0">
              <a:solidFill>
                <a:srgbClr val="000000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8CF4B7-DE17-7BBD-A673-F4B76A1F0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0300" y="6845300"/>
            <a:ext cx="6934200" cy="21590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2E2583DD-38DC-C2DE-4CD7-9829C56C7404}"/>
              </a:ext>
            </a:extLst>
          </p:cNvPr>
          <p:cNvSpPr txBox="1"/>
          <p:nvPr/>
        </p:nvSpPr>
        <p:spPr>
          <a:xfrm>
            <a:off x="12369800" y="7642727"/>
            <a:ext cx="3860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altLang="en-US" sz="4000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경고 설정 및 외부 통합</a:t>
            </a:r>
            <a:endParaRPr lang="ko-KR" sz="4000" u="none" strike="noStrike" spc="-200" dirty="0">
              <a:solidFill>
                <a:srgbClr val="000000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16689C4-A945-7266-2E09-1F4AEDA80992}"/>
              </a:ext>
            </a:extLst>
          </p:cNvPr>
          <p:cNvSpPr txBox="1"/>
          <p:nvPr/>
        </p:nvSpPr>
        <p:spPr>
          <a:xfrm>
            <a:off x="12166600" y="6254584"/>
            <a:ext cx="3860800" cy="6734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" altLang="ko-KR" sz="21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CloudWatch Metric Insights</a:t>
            </a:r>
            <a:r>
              <a:rPr lang="ko-KR" altLang="en-US" sz="21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와 </a:t>
            </a:r>
            <a:r>
              <a:rPr lang="en-US" altLang="ko-KR" sz="21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Grafana </a:t>
            </a:r>
            <a:r>
              <a:rPr lang="ko-KR" altLang="en-US" sz="21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자동화된 대시보드를 통해 실시간 분석 및 시각화</a:t>
            </a:r>
            <a:endParaRPr lang="en-US" altLang="ko-KR" sz="2100" b="1" u="none" strike="noStrike" dirty="0">
              <a:solidFill>
                <a:srgbClr val="51505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783BB2A-E9F3-E8B7-A0E7-B27502046A71}"/>
              </a:ext>
            </a:extLst>
          </p:cNvPr>
          <p:cNvSpPr txBox="1"/>
          <p:nvPr/>
        </p:nvSpPr>
        <p:spPr>
          <a:xfrm>
            <a:off x="12166600" y="8470900"/>
            <a:ext cx="47879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CloudWatch Alarms</a:t>
            </a:r>
            <a:r>
              <a:rPr lang="en-US" alt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, </a:t>
            </a:r>
            <a:r>
              <a:rPr lang="en-US" altLang="ko-KR" sz="2400" b="1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Lambda</a:t>
            </a:r>
            <a:r>
              <a:rPr lang="ko-KR" alt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로 사전 경고 설정</a:t>
            </a:r>
            <a:r>
              <a:rPr lang="en-US" alt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, 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Grafana</a:t>
            </a:r>
            <a:r>
              <a:rPr lang="ko-KR" alt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로 커스텀 </a:t>
            </a:r>
            <a:r>
              <a:rPr lang="ko-KR" altLang="en-US" sz="2400" b="1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대시보드 및 알람</a:t>
            </a:r>
            <a:r>
              <a:rPr lang="ko-KR" alt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구성</a:t>
            </a:r>
            <a:endParaRPr lang="en-US" altLang="ko-KR" sz="2400" b="1" u="none" strike="noStrike" dirty="0">
              <a:solidFill>
                <a:srgbClr val="515050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marL="342900" indent="-342900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endParaRPr lang="ko-KR" sz="2400" b="1" u="none" strike="noStrike" dirty="0">
              <a:solidFill>
                <a:srgbClr val="51505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5122" name="Picture 2" descr="모니터링 - 무료 사업개 아이콘">
            <a:extLst>
              <a:ext uri="{FF2B5EF4-FFF2-40B4-BE49-F238E27FC236}">
                <a16:creationId xmlns:a16="http://schemas.microsoft.com/office/drawing/2014/main" id="{4D6AC265-A79C-EAEF-BC4A-546FC07A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2688898"/>
            <a:ext cx="1036860" cy="10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대시보드 - 비즈니스 및 금융 아이콘">
            <a:extLst>
              <a:ext uri="{FF2B5EF4-FFF2-40B4-BE49-F238E27FC236}">
                <a16:creationId xmlns:a16="http://schemas.microsoft.com/office/drawing/2014/main" id="{A0D936A6-6D67-3C2C-B669-45DA7E97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0" y="5057273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108E92-C5FB-78FA-A1B3-4589772F22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3319" y="7373863"/>
            <a:ext cx="1120263" cy="11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84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CC788DD9-81B0-2AF5-CF60-87557FE80689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Monitoring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4" name="Picture 41">
            <a:extLst>
              <a:ext uri="{FF2B5EF4-FFF2-40B4-BE49-F238E27FC236}">
                <a16:creationId xmlns:a16="http://schemas.microsoft.com/office/drawing/2014/main" id="{D7494C47-5E12-31DE-5048-3F66B37BC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27" y="2379000"/>
            <a:ext cx="8543815" cy="4689538"/>
          </a:xfrm>
          <a:prstGeom prst="rect">
            <a:avLst/>
          </a:prstGeom>
        </p:spPr>
      </p:pic>
      <p:pic>
        <p:nvPicPr>
          <p:cNvPr id="13" name="Picture 41">
            <a:extLst>
              <a:ext uri="{FF2B5EF4-FFF2-40B4-BE49-F238E27FC236}">
                <a16:creationId xmlns:a16="http://schemas.microsoft.com/office/drawing/2014/main" id="{4F101D53-A451-DC88-0943-56F47FC95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7192" y="2378999"/>
            <a:ext cx="8395287" cy="2527301"/>
          </a:xfrm>
          <a:prstGeom prst="rect">
            <a:avLst/>
          </a:prstGeom>
        </p:spPr>
      </p:pic>
      <p:pic>
        <p:nvPicPr>
          <p:cNvPr id="17" name="Picture 42">
            <a:extLst>
              <a:ext uri="{FF2B5EF4-FFF2-40B4-BE49-F238E27FC236}">
                <a16:creationId xmlns:a16="http://schemas.microsoft.com/office/drawing/2014/main" id="{3F915233-849B-FE1F-0360-D585E8520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5313" y="4906300"/>
            <a:ext cx="4942258" cy="2162238"/>
          </a:xfrm>
          <a:prstGeom prst="rect">
            <a:avLst/>
          </a:prstGeom>
        </p:spPr>
      </p:pic>
      <p:pic>
        <p:nvPicPr>
          <p:cNvPr id="18" name="Picture 43">
            <a:extLst>
              <a:ext uri="{FF2B5EF4-FFF2-40B4-BE49-F238E27FC236}">
                <a16:creationId xmlns:a16="http://schemas.microsoft.com/office/drawing/2014/main" id="{33431A02-CC9A-DA2F-6DC3-C87C375D3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8243" y="4906300"/>
            <a:ext cx="4692357" cy="21622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207E5C-FEC0-E1C2-ACC8-285FCA0D7460}"/>
              </a:ext>
            </a:extLst>
          </p:cNvPr>
          <p:cNvSpPr txBox="1"/>
          <p:nvPr/>
        </p:nvSpPr>
        <p:spPr>
          <a:xfrm>
            <a:off x="23664" y="7363321"/>
            <a:ext cx="9263742" cy="1399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3200" b="1" u="none" strike="noStrike" kern="1200" cap="none" spc="0" normalizeH="0" baseline="0" noProof="0" dirty="0">
                <a:ln>
                  <a:noFill/>
                </a:ln>
                <a:solidFill>
                  <a:srgbClr val="366E55"/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</a:rPr>
              <a:t>ECS Container Insights</a:t>
            </a:r>
            <a:br>
              <a:rPr kumimoji="0" lang="en" altLang="ko-KR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</a:rPr>
            </a:b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</a:rPr>
              <a:t>클러스터와 컨테이너 상태 및 성능 등의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</a:rPr>
              <a:t>시스템 모니터링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</a:rPr>
              <a:t>을 진행</a:t>
            </a:r>
            <a:endParaRPr kumimoji="0" lang="en-US" altLang="ko-KR" sz="2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CD408-F58B-B693-E05D-90A3CA856F13}"/>
              </a:ext>
            </a:extLst>
          </p:cNvPr>
          <p:cNvSpPr txBox="1"/>
          <p:nvPr/>
        </p:nvSpPr>
        <p:spPr>
          <a:xfrm>
            <a:off x="8788400" y="7353349"/>
            <a:ext cx="9263742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66E55"/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  <a:cs typeface="+mn-cs"/>
              </a:rPr>
              <a:t>Prometheus 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  <a:cs typeface="+mn-cs"/>
              </a:rPr>
              <a:t>대상 시스템에서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  <a:cs typeface="+mn-cs"/>
              </a:rPr>
              <a:t>메트릭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  <a:cs typeface="+mn-cs"/>
              </a:rPr>
              <a:t> 데이터를 수집하여 </a:t>
            </a:r>
            <a:r>
              <a:rPr lang="ko-KR" altLang="en-US" sz="2800" b="1" dirty="0">
                <a:solidFill>
                  <a:srgbClr val="C00000"/>
                </a:solidFill>
                <a:latin typeface="Freesentation 6 SemiBold" pitchFamily="2" charset="-127"/>
                <a:ea typeface="Freesentation 6 SemiBold" pitchFamily="2" charset="-127"/>
              </a:rPr>
              <a:t>애플리케이션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  <a:cs typeface="+mn-cs"/>
              </a:rPr>
              <a:t>모니터링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eesentation 6 SemiBold" pitchFamily="2" charset="-127"/>
              <a:ea typeface="Freesentation 6 SemiBold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Freesentation 6 SemiBold" pitchFamily="2" charset="-127"/>
              <a:ea typeface="Freesentation 6 SemiBold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66E55"/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  <a:cs typeface="+mn-cs"/>
              </a:rPr>
              <a:t>Grafana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  <a:cs typeface="+mn-cs"/>
              </a:rPr>
              <a:t>Prometheus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  <a:cs typeface="+mn-cs"/>
              </a:rPr>
              <a:t>에서 데이터를 가져와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  <a:cs typeface="+mn-cs"/>
              </a:rPr>
              <a:t>시각화하여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  <a:cs typeface="+mn-cs"/>
              </a:rPr>
              <a:t> 인사이트 제공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Freesentation 6 SemiBold" pitchFamily="2" charset="-127"/>
              <a:ea typeface="Freesentation 6 Semi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155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pic>
        <p:nvPicPr>
          <p:cNvPr id="5" name="영상4) 모니터링2_91620BDA-C958-4C92-A9B4-4A4AF2FD0687.mp4">
            <a:hlinkClick r:id="" action="ppaction://media"/>
            <a:extLst>
              <a:ext uri="{FF2B5EF4-FFF2-40B4-BE49-F238E27FC236}">
                <a16:creationId xmlns:a16="http://schemas.microsoft.com/office/drawing/2014/main" id="{42D470FE-9872-F306-5F06-547F553F3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1790" y="233660"/>
            <a:ext cx="15964420" cy="89422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1ABF3-140E-6987-7622-2A8D94BCDA70}"/>
              </a:ext>
            </a:extLst>
          </p:cNvPr>
          <p:cNvSpPr txBox="1"/>
          <p:nvPr/>
        </p:nvSpPr>
        <p:spPr>
          <a:xfrm>
            <a:off x="6677980" y="9320832"/>
            <a:ext cx="4932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66E55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Monitoring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66E55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테스트 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2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6736" y="3415308"/>
            <a:ext cx="10294528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99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SIEM </a:t>
            </a:r>
            <a:r>
              <a:rPr lang="ko-KR" altLang="en-US" sz="199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구성</a:t>
            </a:r>
            <a:endParaRPr lang="en-US" altLang="ko-KR" sz="19900" b="1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70571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3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CC788DD9-81B0-2AF5-CF60-87557FE80689}"/>
              </a:ext>
            </a:extLst>
          </p:cNvPr>
          <p:cNvSpPr txBox="1"/>
          <p:nvPr/>
        </p:nvSpPr>
        <p:spPr>
          <a:xfrm>
            <a:off x="1981200" y="450652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SIEM 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구성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19E907A-7FDF-4BE1-5A5F-D72FFCD5B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91" y="2254715"/>
            <a:ext cx="9986509" cy="6803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BDD677-0172-5362-EE43-FED410D7DDE2}"/>
              </a:ext>
            </a:extLst>
          </p:cNvPr>
          <p:cNvSpPr txBox="1"/>
          <p:nvPr/>
        </p:nvSpPr>
        <p:spPr>
          <a:xfrm>
            <a:off x="5762976" y="7807381"/>
            <a:ext cx="6762048" cy="174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80940"/>
              </a:lnSpc>
            </a:pP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My Data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대출관리</a:t>
            </a: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서비스의</a:t>
            </a: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보안</a:t>
            </a: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강화를</a:t>
            </a: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위해</a:t>
            </a: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 </a:t>
            </a:r>
          </a:p>
          <a:p>
            <a:pPr lvl="0" algn="ctr">
              <a:lnSpc>
                <a:spcPct val="180940"/>
              </a:lnSpc>
            </a:pPr>
            <a:r>
              <a:rPr lang="ko-KR" altLang="en-US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고가용성</a:t>
            </a:r>
            <a:r>
              <a:rPr lang="en-US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, </a:t>
            </a:r>
            <a:r>
              <a:rPr lang="ko-KR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보안성</a:t>
            </a:r>
            <a:r>
              <a:rPr lang="en-US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, </a:t>
            </a:r>
            <a:r>
              <a:rPr lang="ko-KR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비용</a:t>
            </a:r>
            <a:r>
              <a:rPr lang="en-US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효율성</a:t>
            </a:r>
            <a:r>
              <a:rPr lang="en-US" altLang="ko-KR" sz="3200" b="1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극대화</a:t>
            </a:r>
            <a:endParaRPr lang="en-US" altLang="ko-KR" sz="32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D21FB5-0690-F348-632A-49A8E7EA91E4}"/>
              </a:ext>
            </a:extLst>
          </p:cNvPr>
          <p:cNvSpPr txBox="1"/>
          <p:nvPr/>
        </p:nvSpPr>
        <p:spPr>
          <a:xfrm>
            <a:off x="13778330" y="4384426"/>
            <a:ext cx="1612900" cy="114339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lvl="0" algn="ctr">
              <a:lnSpc>
                <a:spcPct val="180940"/>
              </a:lnSpc>
            </a:pPr>
            <a:r>
              <a:rPr lang="en-US" altLang="ko-KR" sz="4400" b="1" u="none" strike="noStrike" dirty="0">
                <a:solidFill>
                  <a:srgbClr val="C00000"/>
                </a:solidFill>
                <a:latin typeface="Freesentation 6 SemiBold" pitchFamily="2" charset="-127"/>
                <a:ea typeface="Freesentation 6 SemiBold" pitchFamily="2" charset="-127"/>
              </a:rPr>
              <a:t>SIEM</a:t>
            </a:r>
            <a:endParaRPr lang="en-US" altLang="ko-KR" sz="4000" b="1" u="none" strike="noStrike" dirty="0">
              <a:solidFill>
                <a:srgbClr val="C0000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062973-49A3-B6C6-7650-B23B165B55F9}"/>
              </a:ext>
            </a:extLst>
          </p:cNvPr>
          <p:cNvGrpSpPr/>
          <p:nvPr/>
        </p:nvGrpSpPr>
        <p:grpSpPr>
          <a:xfrm>
            <a:off x="11664280" y="2347420"/>
            <a:ext cx="5783012" cy="4998128"/>
            <a:chOff x="10481875" y="4578122"/>
            <a:chExt cx="5783012" cy="4998128"/>
          </a:xfrm>
        </p:grpSpPr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A2F59E21-38B7-5803-2A49-E661B34F684F}"/>
                </a:ext>
              </a:extLst>
            </p:cNvPr>
            <p:cNvSpPr/>
            <p:nvPr/>
          </p:nvSpPr>
          <p:spPr>
            <a:xfrm>
              <a:off x="12539911" y="4578122"/>
              <a:ext cx="1666940" cy="1083511"/>
            </a:xfrm>
            <a:custGeom>
              <a:avLst/>
              <a:gdLst>
                <a:gd name="connsiteX0" fmla="*/ 0 w 1666940"/>
                <a:gd name="connsiteY0" fmla="*/ 180589 h 1083511"/>
                <a:gd name="connsiteX1" fmla="*/ 180589 w 1666940"/>
                <a:gd name="connsiteY1" fmla="*/ 0 h 1083511"/>
                <a:gd name="connsiteX2" fmla="*/ 1486351 w 1666940"/>
                <a:gd name="connsiteY2" fmla="*/ 0 h 1083511"/>
                <a:gd name="connsiteX3" fmla="*/ 1666940 w 1666940"/>
                <a:gd name="connsiteY3" fmla="*/ 180589 h 1083511"/>
                <a:gd name="connsiteX4" fmla="*/ 1666940 w 1666940"/>
                <a:gd name="connsiteY4" fmla="*/ 902922 h 1083511"/>
                <a:gd name="connsiteX5" fmla="*/ 1486351 w 1666940"/>
                <a:gd name="connsiteY5" fmla="*/ 1083511 h 1083511"/>
                <a:gd name="connsiteX6" fmla="*/ 180589 w 1666940"/>
                <a:gd name="connsiteY6" fmla="*/ 1083511 h 1083511"/>
                <a:gd name="connsiteX7" fmla="*/ 0 w 1666940"/>
                <a:gd name="connsiteY7" fmla="*/ 902922 h 1083511"/>
                <a:gd name="connsiteX8" fmla="*/ 0 w 1666940"/>
                <a:gd name="connsiteY8" fmla="*/ 180589 h 108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40" h="1083511">
                  <a:moveTo>
                    <a:pt x="0" y="180589"/>
                  </a:moveTo>
                  <a:cubicBezTo>
                    <a:pt x="0" y="80852"/>
                    <a:pt x="80852" y="0"/>
                    <a:pt x="180589" y="0"/>
                  </a:cubicBezTo>
                  <a:lnTo>
                    <a:pt x="1486351" y="0"/>
                  </a:lnTo>
                  <a:cubicBezTo>
                    <a:pt x="1586088" y="0"/>
                    <a:pt x="1666940" y="80852"/>
                    <a:pt x="1666940" y="180589"/>
                  </a:cubicBezTo>
                  <a:lnTo>
                    <a:pt x="1666940" y="902922"/>
                  </a:lnTo>
                  <a:cubicBezTo>
                    <a:pt x="1666940" y="1002659"/>
                    <a:pt x="1586088" y="1083511"/>
                    <a:pt x="1486351" y="1083511"/>
                  </a:cubicBezTo>
                  <a:lnTo>
                    <a:pt x="180589" y="1083511"/>
                  </a:lnTo>
                  <a:cubicBezTo>
                    <a:pt x="80852" y="1083511"/>
                    <a:pt x="0" y="1002659"/>
                    <a:pt x="0" y="902922"/>
                  </a:cubicBezTo>
                  <a:lnTo>
                    <a:pt x="0" y="18058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13" tIns="136713" rIns="136713" bIns="136713" numCol="1" spcCol="1270" anchor="ctr" anchorCtr="0">
              <a:noAutofit/>
            </a:bodyPr>
            <a:lstStyle/>
            <a:p>
              <a:pPr marL="0" lvl="0" indent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b="1" u="none" strike="noStrike" kern="1200" dirty="0">
                  <a:solidFill>
                    <a:schemeClr val="bg1"/>
                  </a:solidFill>
                  <a:latin typeface="Freesentation 6 SemiBold" pitchFamily="2" charset="-127"/>
                  <a:ea typeface="Freesentation 6 SemiBold" pitchFamily="2" charset="-127"/>
                </a:rPr>
                <a:t>Guard Duty</a:t>
              </a:r>
              <a:endParaRPr lang="ko-KR" altLang="en-US" sz="28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E01F85F6-A576-682E-58F7-B80B60687DAD}"/>
                </a:ext>
              </a:extLst>
            </p:cNvPr>
            <p:cNvSpPr/>
            <p:nvPr/>
          </p:nvSpPr>
          <p:spPr>
            <a:xfrm>
              <a:off x="11209434" y="5119878"/>
              <a:ext cx="4327893" cy="43278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08858" y="171764"/>
                  </a:moveTo>
                  <a:arcTo wR="2163946" hR="2163946" stAng="17578947" swAng="1960589"/>
                </a:path>
              </a:pathLst>
            </a:custGeom>
            <a:noFill/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84E5E31-0569-4A5B-9B63-8333B0B19DE9}"/>
                </a:ext>
              </a:extLst>
            </p:cNvPr>
            <p:cNvSpPr/>
            <p:nvPr/>
          </p:nvSpPr>
          <p:spPr>
            <a:xfrm>
              <a:off x="14597947" y="6073373"/>
              <a:ext cx="1666940" cy="1083511"/>
            </a:xfrm>
            <a:custGeom>
              <a:avLst/>
              <a:gdLst>
                <a:gd name="connsiteX0" fmla="*/ 0 w 1666940"/>
                <a:gd name="connsiteY0" fmla="*/ 180589 h 1083511"/>
                <a:gd name="connsiteX1" fmla="*/ 180589 w 1666940"/>
                <a:gd name="connsiteY1" fmla="*/ 0 h 1083511"/>
                <a:gd name="connsiteX2" fmla="*/ 1486351 w 1666940"/>
                <a:gd name="connsiteY2" fmla="*/ 0 h 1083511"/>
                <a:gd name="connsiteX3" fmla="*/ 1666940 w 1666940"/>
                <a:gd name="connsiteY3" fmla="*/ 180589 h 1083511"/>
                <a:gd name="connsiteX4" fmla="*/ 1666940 w 1666940"/>
                <a:gd name="connsiteY4" fmla="*/ 902922 h 1083511"/>
                <a:gd name="connsiteX5" fmla="*/ 1486351 w 1666940"/>
                <a:gd name="connsiteY5" fmla="*/ 1083511 h 1083511"/>
                <a:gd name="connsiteX6" fmla="*/ 180589 w 1666940"/>
                <a:gd name="connsiteY6" fmla="*/ 1083511 h 1083511"/>
                <a:gd name="connsiteX7" fmla="*/ 0 w 1666940"/>
                <a:gd name="connsiteY7" fmla="*/ 902922 h 1083511"/>
                <a:gd name="connsiteX8" fmla="*/ 0 w 1666940"/>
                <a:gd name="connsiteY8" fmla="*/ 180589 h 108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40" h="1083511">
                  <a:moveTo>
                    <a:pt x="0" y="180589"/>
                  </a:moveTo>
                  <a:cubicBezTo>
                    <a:pt x="0" y="80852"/>
                    <a:pt x="80852" y="0"/>
                    <a:pt x="180589" y="0"/>
                  </a:cubicBezTo>
                  <a:lnTo>
                    <a:pt x="1486351" y="0"/>
                  </a:lnTo>
                  <a:cubicBezTo>
                    <a:pt x="1586088" y="0"/>
                    <a:pt x="1666940" y="80852"/>
                    <a:pt x="1666940" y="180589"/>
                  </a:cubicBezTo>
                  <a:lnTo>
                    <a:pt x="1666940" y="902922"/>
                  </a:lnTo>
                  <a:cubicBezTo>
                    <a:pt x="1666940" y="1002659"/>
                    <a:pt x="1586088" y="1083511"/>
                    <a:pt x="1486351" y="1083511"/>
                  </a:cubicBezTo>
                  <a:lnTo>
                    <a:pt x="180589" y="1083511"/>
                  </a:lnTo>
                  <a:cubicBezTo>
                    <a:pt x="80852" y="1083511"/>
                    <a:pt x="0" y="1002659"/>
                    <a:pt x="0" y="902922"/>
                  </a:cubicBezTo>
                  <a:lnTo>
                    <a:pt x="0" y="18058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13" tIns="136713" rIns="136713" bIns="136713" numCol="1" spcCol="1270" anchor="ctr" anchorCtr="0">
              <a:noAutofit/>
            </a:bodyPr>
            <a:lstStyle/>
            <a:p>
              <a:pPr marL="0" lvl="0" indent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b="1" u="none" strike="noStrike" kern="1200" dirty="0">
                  <a:solidFill>
                    <a:schemeClr val="bg1"/>
                  </a:solidFill>
                  <a:latin typeface="Freesentation 6 SemiBold" pitchFamily="2" charset="-127"/>
                  <a:ea typeface="Freesentation 6 SemiBold" pitchFamily="2" charset="-127"/>
                </a:rPr>
                <a:t>Security Hub</a:t>
              </a:r>
              <a:endParaRPr lang="ko-KR" altLang="en-US" sz="28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61FDF071-9F7F-55D6-AC69-58EC429EE91E}"/>
                </a:ext>
              </a:extLst>
            </p:cNvPr>
            <p:cNvSpPr/>
            <p:nvPr/>
          </p:nvSpPr>
          <p:spPr>
            <a:xfrm>
              <a:off x="11209434" y="5119878"/>
              <a:ext cx="4327893" cy="43278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24935" y="2050834"/>
                  </a:moveTo>
                  <a:arcTo wR="2163946" hR="2163946" stAng="21420222" swAng="2195574"/>
                </a:path>
              </a:pathLst>
            </a:custGeom>
            <a:noFill/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8AFB29BE-D022-42C6-C4AA-746B75C06AAE}"/>
                </a:ext>
              </a:extLst>
            </p:cNvPr>
            <p:cNvSpPr/>
            <p:nvPr/>
          </p:nvSpPr>
          <p:spPr>
            <a:xfrm>
              <a:off x="13811847" y="8492739"/>
              <a:ext cx="1666940" cy="1083511"/>
            </a:xfrm>
            <a:custGeom>
              <a:avLst/>
              <a:gdLst>
                <a:gd name="connsiteX0" fmla="*/ 0 w 1666940"/>
                <a:gd name="connsiteY0" fmla="*/ 180589 h 1083511"/>
                <a:gd name="connsiteX1" fmla="*/ 180589 w 1666940"/>
                <a:gd name="connsiteY1" fmla="*/ 0 h 1083511"/>
                <a:gd name="connsiteX2" fmla="*/ 1486351 w 1666940"/>
                <a:gd name="connsiteY2" fmla="*/ 0 h 1083511"/>
                <a:gd name="connsiteX3" fmla="*/ 1666940 w 1666940"/>
                <a:gd name="connsiteY3" fmla="*/ 180589 h 1083511"/>
                <a:gd name="connsiteX4" fmla="*/ 1666940 w 1666940"/>
                <a:gd name="connsiteY4" fmla="*/ 902922 h 1083511"/>
                <a:gd name="connsiteX5" fmla="*/ 1486351 w 1666940"/>
                <a:gd name="connsiteY5" fmla="*/ 1083511 h 1083511"/>
                <a:gd name="connsiteX6" fmla="*/ 180589 w 1666940"/>
                <a:gd name="connsiteY6" fmla="*/ 1083511 h 1083511"/>
                <a:gd name="connsiteX7" fmla="*/ 0 w 1666940"/>
                <a:gd name="connsiteY7" fmla="*/ 902922 h 1083511"/>
                <a:gd name="connsiteX8" fmla="*/ 0 w 1666940"/>
                <a:gd name="connsiteY8" fmla="*/ 180589 h 108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40" h="1083511">
                  <a:moveTo>
                    <a:pt x="0" y="180589"/>
                  </a:moveTo>
                  <a:cubicBezTo>
                    <a:pt x="0" y="80852"/>
                    <a:pt x="80852" y="0"/>
                    <a:pt x="180589" y="0"/>
                  </a:cubicBezTo>
                  <a:lnTo>
                    <a:pt x="1486351" y="0"/>
                  </a:lnTo>
                  <a:cubicBezTo>
                    <a:pt x="1586088" y="0"/>
                    <a:pt x="1666940" y="80852"/>
                    <a:pt x="1666940" y="180589"/>
                  </a:cubicBezTo>
                  <a:lnTo>
                    <a:pt x="1666940" y="902922"/>
                  </a:lnTo>
                  <a:cubicBezTo>
                    <a:pt x="1666940" y="1002659"/>
                    <a:pt x="1586088" y="1083511"/>
                    <a:pt x="1486351" y="1083511"/>
                  </a:cubicBezTo>
                  <a:lnTo>
                    <a:pt x="180589" y="1083511"/>
                  </a:lnTo>
                  <a:cubicBezTo>
                    <a:pt x="80852" y="1083511"/>
                    <a:pt x="0" y="1002659"/>
                    <a:pt x="0" y="902922"/>
                  </a:cubicBezTo>
                  <a:lnTo>
                    <a:pt x="0" y="18058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13" tIns="136713" rIns="136713" bIns="136713" numCol="1" spcCol="1270" anchor="ctr" anchorCtr="0">
              <a:noAutofit/>
            </a:bodyPr>
            <a:lstStyle/>
            <a:p>
              <a:pPr marL="0" lvl="0" indent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b="1" u="none" strike="noStrike" kern="1200" dirty="0">
                  <a:solidFill>
                    <a:schemeClr val="bg1"/>
                  </a:solidFill>
                  <a:latin typeface="Freesentation 6 SemiBold" pitchFamily="2" charset="-127"/>
                  <a:ea typeface="Freesentation 6 SemiBold" pitchFamily="2" charset="-127"/>
                </a:rPr>
                <a:t>DNS Log</a:t>
              </a:r>
              <a:endParaRPr lang="ko-KR" altLang="en-US" sz="28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E2228085-7DD5-E68F-FF35-D467D71F00D5}"/>
                </a:ext>
              </a:extLst>
            </p:cNvPr>
            <p:cNvSpPr/>
            <p:nvPr/>
          </p:nvSpPr>
          <p:spPr>
            <a:xfrm>
              <a:off x="11209434" y="5119878"/>
              <a:ext cx="4327893" cy="43278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593821" y="4284766"/>
                  </a:moveTo>
                  <a:arcTo wR="2163946" hR="2163946" stAng="4712507" swAng="1374985"/>
                </a:path>
              </a:pathLst>
            </a:custGeom>
            <a:noFill/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A286CA39-F7FF-FC55-3338-92DE6819522D}"/>
                </a:ext>
              </a:extLst>
            </p:cNvPr>
            <p:cNvSpPr/>
            <p:nvPr/>
          </p:nvSpPr>
          <p:spPr>
            <a:xfrm>
              <a:off x="11267975" y="8492739"/>
              <a:ext cx="1666940" cy="1083511"/>
            </a:xfrm>
            <a:custGeom>
              <a:avLst/>
              <a:gdLst>
                <a:gd name="connsiteX0" fmla="*/ 0 w 1666940"/>
                <a:gd name="connsiteY0" fmla="*/ 180589 h 1083511"/>
                <a:gd name="connsiteX1" fmla="*/ 180589 w 1666940"/>
                <a:gd name="connsiteY1" fmla="*/ 0 h 1083511"/>
                <a:gd name="connsiteX2" fmla="*/ 1486351 w 1666940"/>
                <a:gd name="connsiteY2" fmla="*/ 0 h 1083511"/>
                <a:gd name="connsiteX3" fmla="*/ 1666940 w 1666940"/>
                <a:gd name="connsiteY3" fmla="*/ 180589 h 1083511"/>
                <a:gd name="connsiteX4" fmla="*/ 1666940 w 1666940"/>
                <a:gd name="connsiteY4" fmla="*/ 902922 h 1083511"/>
                <a:gd name="connsiteX5" fmla="*/ 1486351 w 1666940"/>
                <a:gd name="connsiteY5" fmla="*/ 1083511 h 1083511"/>
                <a:gd name="connsiteX6" fmla="*/ 180589 w 1666940"/>
                <a:gd name="connsiteY6" fmla="*/ 1083511 h 1083511"/>
                <a:gd name="connsiteX7" fmla="*/ 0 w 1666940"/>
                <a:gd name="connsiteY7" fmla="*/ 902922 h 1083511"/>
                <a:gd name="connsiteX8" fmla="*/ 0 w 1666940"/>
                <a:gd name="connsiteY8" fmla="*/ 180589 h 108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40" h="1083511">
                  <a:moveTo>
                    <a:pt x="0" y="180589"/>
                  </a:moveTo>
                  <a:cubicBezTo>
                    <a:pt x="0" y="80852"/>
                    <a:pt x="80852" y="0"/>
                    <a:pt x="180589" y="0"/>
                  </a:cubicBezTo>
                  <a:lnTo>
                    <a:pt x="1486351" y="0"/>
                  </a:lnTo>
                  <a:cubicBezTo>
                    <a:pt x="1586088" y="0"/>
                    <a:pt x="1666940" y="80852"/>
                    <a:pt x="1666940" y="180589"/>
                  </a:cubicBezTo>
                  <a:lnTo>
                    <a:pt x="1666940" y="902922"/>
                  </a:lnTo>
                  <a:cubicBezTo>
                    <a:pt x="1666940" y="1002659"/>
                    <a:pt x="1586088" y="1083511"/>
                    <a:pt x="1486351" y="1083511"/>
                  </a:cubicBezTo>
                  <a:lnTo>
                    <a:pt x="180589" y="1083511"/>
                  </a:lnTo>
                  <a:cubicBezTo>
                    <a:pt x="80852" y="1083511"/>
                    <a:pt x="0" y="1002659"/>
                    <a:pt x="0" y="902922"/>
                  </a:cubicBezTo>
                  <a:lnTo>
                    <a:pt x="0" y="18058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13" tIns="136713" rIns="136713" bIns="136713" numCol="1" spcCol="1270" anchor="ctr" anchorCtr="0">
              <a:noAutofit/>
            </a:bodyPr>
            <a:lstStyle/>
            <a:p>
              <a:pPr marL="0" lvl="0" indent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b="1" u="none" strike="noStrike" kern="1200" dirty="0">
                  <a:solidFill>
                    <a:schemeClr val="bg1"/>
                  </a:solidFill>
                  <a:latin typeface="Freesentation 6 SemiBold" pitchFamily="2" charset="-127"/>
                  <a:ea typeface="Freesentation 6 SemiBold" pitchFamily="2" charset="-127"/>
                </a:rPr>
                <a:t>WAF Log</a:t>
              </a:r>
              <a:endParaRPr lang="ko-KR" altLang="en-US" sz="28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F95002F5-3A1F-8FED-7B69-DECDFA1360A7}"/>
                </a:ext>
              </a:extLst>
            </p:cNvPr>
            <p:cNvSpPr/>
            <p:nvPr/>
          </p:nvSpPr>
          <p:spPr>
            <a:xfrm>
              <a:off x="11209434" y="5119878"/>
              <a:ext cx="4327893" cy="43278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61478" y="3361349"/>
                  </a:moveTo>
                  <a:arcTo wR="2163946" hR="2163946" stAng="8784204" swAng="2195574"/>
                </a:path>
              </a:pathLst>
            </a:custGeom>
            <a:noFill/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B97C9057-E97A-18E6-A7E3-248B091803C4}"/>
                </a:ext>
              </a:extLst>
            </p:cNvPr>
            <p:cNvSpPr/>
            <p:nvPr/>
          </p:nvSpPr>
          <p:spPr>
            <a:xfrm>
              <a:off x="10481875" y="6073373"/>
              <a:ext cx="1666940" cy="1083511"/>
            </a:xfrm>
            <a:custGeom>
              <a:avLst/>
              <a:gdLst>
                <a:gd name="connsiteX0" fmla="*/ 0 w 1666940"/>
                <a:gd name="connsiteY0" fmla="*/ 180589 h 1083511"/>
                <a:gd name="connsiteX1" fmla="*/ 180589 w 1666940"/>
                <a:gd name="connsiteY1" fmla="*/ 0 h 1083511"/>
                <a:gd name="connsiteX2" fmla="*/ 1486351 w 1666940"/>
                <a:gd name="connsiteY2" fmla="*/ 0 h 1083511"/>
                <a:gd name="connsiteX3" fmla="*/ 1666940 w 1666940"/>
                <a:gd name="connsiteY3" fmla="*/ 180589 h 1083511"/>
                <a:gd name="connsiteX4" fmla="*/ 1666940 w 1666940"/>
                <a:gd name="connsiteY4" fmla="*/ 902922 h 1083511"/>
                <a:gd name="connsiteX5" fmla="*/ 1486351 w 1666940"/>
                <a:gd name="connsiteY5" fmla="*/ 1083511 h 1083511"/>
                <a:gd name="connsiteX6" fmla="*/ 180589 w 1666940"/>
                <a:gd name="connsiteY6" fmla="*/ 1083511 h 1083511"/>
                <a:gd name="connsiteX7" fmla="*/ 0 w 1666940"/>
                <a:gd name="connsiteY7" fmla="*/ 902922 h 1083511"/>
                <a:gd name="connsiteX8" fmla="*/ 0 w 1666940"/>
                <a:gd name="connsiteY8" fmla="*/ 180589 h 108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940" h="1083511">
                  <a:moveTo>
                    <a:pt x="0" y="180589"/>
                  </a:moveTo>
                  <a:cubicBezTo>
                    <a:pt x="0" y="80852"/>
                    <a:pt x="80852" y="0"/>
                    <a:pt x="180589" y="0"/>
                  </a:cubicBezTo>
                  <a:lnTo>
                    <a:pt x="1486351" y="0"/>
                  </a:lnTo>
                  <a:cubicBezTo>
                    <a:pt x="1586088" y="0"/>
                    <a:pt x="1666940" y="80852"/>
                    <a:pt x="1666940" y="180589"/>
                  </a:cubicBezTo>
                  <a:lnTo>
                    <a:pt x="1666940" y="902922"/>
                  </a:lnTo>
                  <a:cubicBezTo>
                    <a:pt x="1666940" y="1002659"/>
                    <a:pt x="1586088" y="1083511"/>
                    <a:pt x="1486351" y="1083511"/>
                  </a:cubicBezTo>
                  <a:lnTo>
                    <a:pt x="180589" y="1083511"/>
                  </a:lnTo>
                  <a:cubicBezTo>
                    <a:pt x="80852" y="1083511"/>
                    <a:pt x="0" y="1002659"/>
                    <a:pt x="0" y="902922"/>
                  </a:cubicBezTo>
                  <a:lnTo>
                    <a:pt x="0" y="18058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13" tIns="136713" rIns="136713" bIns="136713" numCol="1" spcCol="1270" anchor="ctr" anchorCtr="0">
              <a:noAutofit/>
            </a:bodyPr>
            <a:lstStyle/>
            <a:p>
              <a:pPr marL="0" lvl="0" indent="0" algn="ctr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b="1" u="none" strike="noStrike" kern="1200" dirty="0">
                  <a:solidFill>
                    <a:schemeClr val="bg1"/>
                  </a:solidFill>
                  <a:latin typeface="Freesentation 6 SemiBold" pitchFamily="2" charset="-127"/>
                  <a:ea typeface="Freesentation 6 SemiBold" pitchFamily="2" charset="-127"/>
                </a:rPr>
                <a:t>VPC Log</a:t>
              </a:r>
              <a:endParaRPr lang="ko-KR" altLang="en-US" sz="28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6F2A7638-F570-7542-4C39-CE57C2654285}"/>
                </a:ext>
              </a:extLst>
            </p:cNvPr>
            <p:cNvSpPr/>
            <p:nvPr/>
          </p:nvSpPr>
          <p:spPr>
            <a:xfrm>
              <a:off x="11209434" y="5119878"/>
              <a:ext cx="4327893" cy="43278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77188" y="943225"/>
                  </a:moveTo>
                  <a:arcTo wR="2163946" hR="2163946" stAng="12860463" swAng="1960589"/>
                </a:path>
              </a:pathLst>
            </a:custGeom>
            <a:noFill/>
          </p:spPr>
          <p:style>
            <a:lnRef idx="1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638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3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CC788DD9-81B0-2AF5-CF60-87557FE80689}"/>
              </a:ext>
            </a:extLst>
          </p:cNvPr>
          <p:cNvSpPr txBox="1"/>
          <p:nvPr/>
        </p:nvSpPr>
        <p:spPr>
          <a:xfrm>
            <a:off x="1981200" y="450652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SIEM 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구성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DD677-0172-5362-EE43-FED410D7DDE2}"/>
              </a:ext>
            </a:extLst>
          </p:cNvPr>
          <p:cNvSpPr txBox="1"/>
          <p:nvPr/>
        </p:nvSpPr>
        <p:spPr>
          <a:xfrm>
            <a:off x="13614512" y="5143500"/>
            <a:ext cx="4897309" cy="1955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80940"/>
              </a:lnSpc>
            </a:pPr>
            <a:r>
              <a:rPr lang="ko-KR" altLang="en-US" sz="3600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통합 </a:t>
            </a:r>
            <a:r>
              <a:rPr lang="en-US" altLang="ko-KR" sz="3600" b="1" dirty="0">
                <a:solidFill>
                  <a:srgbClr val="C00000"/>
                </a:solidFill>
                <a:latin typeface="Freesentation 6 SemiBold" pitchFamily="2" charset="-127"/>
                <a:ea typeface="Freesentation 6 SemiBold" pitchFamily="2" charset="-127"/>
              </a:rPr>
              <a:t>SIEM</a:t>
            </a:r>
            <a:r>
              <a:rPr lang="en-US" altLang="ko-KR" sz="3600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en-US" sz="3600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시스템 </a:t>
            </a:r>
            <a:endParaRPr lang="en-US" altLang="ko-KR" sz="3600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pPr lvl="0" algn="ctr">
              <a:lnSpc>
                <a:spcPct val="180940"/>
              </a:lnSpc>
            </a:pPr>
            <a:r>
              <a:rPr lang="ko-KR" altLang="en-US" sz="3600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개인 </a:t>
            </a:r>
            <a:r>
              <a:rPr lang="ko-KR" altLang="en-US" sz="3600" dirty="0" err="1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리전</a:t>
            </a:r>
            <a:r>
              <a:rPr lang="ko-KR" altLang="en-US" sz="3600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en-US" altLang="ko-KR" sz="3600" b="1" dirty="0">
                <a:solidFill>
                  <a:srgbClr val="C00000"/>
                </a:solidFill>
                <a:latin typeface="Freesentation 6 SemiBold" pitchFamily="2" charset="-127"/>
                <a:ea typeface="Freesentation 6 SemiBold" pitchFamily="2" charset="-127"/>
              </a:rPr>
              <a:t>Sydney</a:t>
            </a:r>
            <a:r>
              <a:rPr lang="ko-KR" altLang="en-US" sz="3600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적용</a:t>
            </a:r>
            <a:endParaRPr lang="en-US" altLang="ko-KR" sz="3600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ECEAB-6326-2113-1179-596CDD02F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08" y="1866612"/>
            <a:ext cx="13644524" cy="79475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070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2286000"/>
            <a:ext cx="4838700" cy="4292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68500" y="457200"/>
            <a:ext cx="4521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 dirty="0">
                <a:solidFill>
                  <a:srgbClr val="366E55"/>
                </a:solidFill>
                <a:ea typeface="Pretendard ExtraBold"/>
              </a:rPr>
              <a:t>고객</a:t>
            </a:r>
            <a:r>
              <a:rPr lang="en-US" sz="3700" b="0" i="0" u="none" strike="noStrike" dirty="0">
                <a:solidFill>
                  <a:srgbClr val="366E55"/>
                </a:solidFill>
                <a:latin typeface="Pretendard ExtraBold"/>
              </a:rPr>
              <a:t> </a:t>
            </a:r>
            <a:r>
              <a:rPr lang="ko-KR" sz="3700" b="0" i="0" u="none" strike="noStrike" dirty="0">
                <a:solidFill>
                  <a:srgbClr val="366E55"/>
                </a:solidFill>
                <a:ea typeface="Pretendard ExtraBold"/>
              </a:rPr>
              <a:t>요구사항</a:t>
            </a:r>
            <a:r>
              <a:rPr lang="en-US" sz="3700" b="0" i="0" u="none" strike="noStrike" dirty="0">
                <a:solidFill>
                  <a:srgbClr val="366E55"/>
                </a:solidFill>
                <a:latin typeface="Pretendard ExtraBold"/>
              </a:rPr>
              <a:t>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366E55"/>
                </a:solidFill>
                <a:latin typeface="Pretendard Semi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08200" y="6819900"/>
            <a:ext cx="2679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1" u="none" strike="noStrike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기업</a:t>
            </a:r>
            <a:r>
              <a:rPr lang="en-US" sz="4000" b="1" u="none" strike="noStrike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A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100" y="7899400"/>
            <a:ext cx="5892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 </a:t>
            </a:r>
            <a:r>
              <a:rPr lang="en-US" sz="3000" b="1" u="none" strike="noStrike" dirty="0" err="1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MyData</a:t>
            </a:r>
            <a:r>
              <a:rPr lang="en-US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대출</a:t>
            </a:r>
            <a:r>
              <a:rPr lang="en-US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조건</a:t>
            </a:r>
            <a:r>
              <a:rPr lang="en-US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비교</a:t>
            </a:r>
            <a:r>
              <a:rPr lang="en-US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서비스</a:t>
            </a:r>
            <a:r>
              <a:rPr lang="en-US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런칭</a:t>
            </a:r>
            <a:r>
              <a:rPr lang="en-US" sz="3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 
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71200" y="6223000"/>
            <a:ext cx="3175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1" u="none" strike="noStrike" spc="-200" dirty="0">
                <a:solidFill>
                  <a:srgbClr val="FD9F28"/>
                </a:solidFill>
                <a:latin typeface="Freesentation 7 Bold" pitchFamily="2" charset="-127"/>
                <a:ea typeface="Freesentation 7 Bold" pitchFamily="2" charset="-127"/>
              </a:rPr>
              <a:t>중단</a:t>
            </a:r>
            <a:r>
              <a:rPr lang="en-US" sz="3400" b="1" u="none" strike="noStrike" spc="-200" dirty="0">
                <a:solidFill>
                  <a:srgbClr val="FD9F28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400" b="1" u="none" strike="noStrike" spc="-200" dirty="0">
                <a:solidFill>
                  <a:srgbClr val="FD9F28"/>
                </a:solidFill>
                <a:latin typeface="Freesentation 7 Bold" pitchFamily="2" charset="-127"/>
                <a:ea typeface="Freesentation 7 Bold" pitchFamily="2" charset="-127"/>
              </a:rPr>
              <a:t>최소화</a:t>
            </a:r>
            <a:r>
              <a:rPr lang="en-US" sz="3400" b="1" u="none" strike="noStrike" spc="-200" dirty="0">
                <a:solidFill>
                  <a:srgbClr val="FD9F28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400" b="1" u="none" strike="noStrike" spc="-200" dirty="0">
                <a:solidFill>
                  <a:srgbClr val="FD9F28"/>
                </a:solidFill>
                <a:latin typeface="Freesentation 7 Bold" pitchFamily="2" charset="-127"/>
                <a:ea typeface="Freesentation 7 Bold" pitchFamily="2" charset="-127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73300" y="6261100"/>
            <a:ext cx="2463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1" u="none" strike="noStrike" spc="-200" dirty="0">
                <a:solidFill>
                  <a:srgbClr val="D94925"/>
                </a:solidFill>
                <a:latin typeface="Freesentation 7 Bold" pitchFamily="2" charset="-127"/>
                <a:ea typeface="Freesentation 7 Bold" pitchFamily="2" charset="-127"/>
              </a:rPr>
              <a:t>SIEM</a:t>
            </a:r>
            <a:r>
              <a:rPr lang="en-US" sz="3400" b="1" u="none" strike="noStrike" spc="-200" dirty="0">
                <a:solidFill>
                  <a:srgbClr val="D9492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400" b="1" u="none" strike="noStrike" spc="-200" dirty="0">
                <a:solidFill>
                  <a:srgbClr val="D9492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endParaRPr lang="ko-KR" sz="3400" b="1" u="none" strike="noStrike" spc="-200" dirty="0">
              <a:solidFill>
                <a:srgbClr val="D9492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800" y="3416300"/>
            <a:ext cx="2933700" cy="293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4343400"/>
            <a:ext cx="1358900" cy="1358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518400" y="3886200"/>
            <a:ext cx="279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CJK KR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00900" y="6248400"/>
            <a:ext cx="2349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1" u="none" strike="noStrike" spc="-200" dirty="0">
                <a:solidFill>
                  <a:srgbClr val="568A35"/>
                </a:solidFill>
                <a:latin typeface="Freesentation 7 Bold" pitchFamily="2" charset="-127"/>
                <a:ea typeface="Freesentation 7 Bold" pitchFamily="2" charset="-127"/>
              </a:rPr>
              <a:t>3-Tier</a:t>
            </a:r>
            <a:endParaRPr lang="en-US" sz="3400" b="1" u="none" strike="noStrike" spc="-200" dirty="0">
              <a:solidFill>
                <a:srgbClr val="568A3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073900" y="7035800"/>
            <a:ext cx="26035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관리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최소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서버리스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인프라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0" y="3416300"/>
            <a:ext cx="2933700" cy="2933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137900" y="4051300"/>
            <a:ext cx="279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CJK KR Bold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53700" y="7212445"/>
            <a:ext cx="38100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RTO: 4</a:t>
            </a: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시간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 </a:t>
            </a:r>
          </a:p>
          <a:p>
            <a:pPr lvl="0" algn="ctr">
              <a:lnSpc>
                <a:spcPct val="99600"/>
              </a:lnSpc>
            </a:pP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RPO</a:t>
            </a:r>
            <a:r>
              <a:rPr lang="en-US" altLang="ko-KR" sz="32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: 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CDP </a:t>
            </a:r>
          </a:p>
          <a:p>
            <a:pPr lvl="0" algn="ctr">
              <a:lnSpc>
                <a:spcPct val="99600"/>
              </a:lnSpc>
            </a:pP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(</a:t>
            </a:r>
            <a:r>
              <a:rPr lang="ko-KR" sz="3200" b="1" u="none" strike="noStrike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무중단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 </a:t>
            </a: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데이터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 </a:t>
            </a: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보호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  <a:cs typeface="FreesiaUPC" panose="020B0604020202020204" pitchFamily="34" charset="0"/>
              </a:rPr>
              <a:t>)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0" y="3416300"/>
            <a:ext cx="2933700" cy="2933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4947900" y="7099300"/>
            <a:ext cx="2603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보안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구축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및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모니터링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서비스</a:t>
            </a:r>
            <a:r>
              <a:rPr lang="en-US" sz="3200" b="1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55400" y="3937000"/>
            <a:ext cx="25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354300" y="3949700"/>
            <a:ext cx="25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34800" y="4343400"/>
            <a:ext cx="1193800" cy="1193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59100" y="4343400"/>
            <a:ext cx="1168400" cy="124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50188" y="3810000"/>
            <a:ext cx="8387624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99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예상 비용</a:t>
            </a:r>
            <a:r>
              <a:rPr lang="en-US" altLang="ko-KR" sz="199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endParaRPr lang="en-US" altLang="ko-KR" sz="19900" b="1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7130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b="0" i="0" u="none" strike="noStrike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CC788DD9-81B0-2AF5-CF60-87557FE80689}"/>
              </a:ext>
            </a:extLst>
          </p:cNvPr>
          <p:cNvSpPr txBox="1"/>
          <p:nvPr/>
        </p:nvSpPr>
        <p:spPr>
          <a:xfrm>
            <a:off x="2015208" y="523223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000" b="1" u="none" strike="noStrike" dirty="0" err="1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구현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sz="4000" b="1" u="none" strike="noStrike" dirty="0" err="1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결과</a:t>
            </a:r>
            <a:r>
              <a:rPr 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예상 비용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DD677-0172-5362-EE43-FED410D7DDE2}"/>
              </a:ext>
            </a:extLst>
          </p:cNvPr>
          <p:cNvSpPr txBox="1"/>
          <p:nvPr/>
        </p:nvSpPr>
        <p:spPr>
          <a:xfrm>
            <a:off x="1537002" y="6969763"/>
            <a:ext cx="3601006" cy="1047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80940"/>
              </a:lnSpc>
            </a:pP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리소스 산정 기준</a:t>
            </a:r>
            <a:endParaRPr lang="en-US" altLang="ko-KR" sz="40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75C5506-8387-18FE-155A-AD9D32A0E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011212"/>
              </p:ext>
            </p:extLst>
          </p:nvPr>
        </p:nvGraphicFramePr>
        <p:xfrm>
          <a:off x="6767736" y="2012197"/>
          <a:ext cx="10873208" cy="75217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{1E171933-4619-4E11-9A3F-F7608DF75F80}</a:tableStyleId>
              </a:tblPr>
              <a:tblGrid>
                <a:gridCol w="4774832">
                  <a:extLst>
                    <a:ext uri="{9D8B030D-6E8A-4147-A177-3AD203B41FA5}">
                      <a16:colId xmlns:a16="http://schemas.microsoft.com/office/drawing/2014/main" val="275813770"/>
                    </a:ext>
                  </a:extLst>
                </a:gridCol>
                <a:gridCol w="6098376">
                  <a:extLst>
                    <a:ext uri="{9D8B030D-6E8A-4147-A177-3AD203B41FA5}">
                      <a16:colId xmlns:a16="http://schemas.microsoft.com/office/drawing/2014/main" val="3019562455"/>
                    </a:ext>
                  </a:extLst>
                </a:gridCol>
              </a:tblGrid>
              <a:tr h="778172">
                <a:tc>
                  <a:txBody>
                    <a:bodyPr/>
                    <a:lstStyle/>
                    <a:p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Item</a:t>
                      </a:r>
                      <a:endParaRPr lang="ko-KR" altLang="en-US" sz="2800" b="0" i="0" dirty="0">
                        <a:latin typeface="Freesentation 5 Medium" pitchFamily="2" charset="-127"/>
                        <a:ea typeface="Freesentation 5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Description</a:t>
                      </a:r>
                      <a:endParaRPr lang="ko-KR" altLang="en-US" sz="2800" b="0" i="0" dirty="0">
                        <a:latin typeface="Freesentation 5 Medium" pitchFamily="2" charset="-127"/>
                        <a:ea typeface="Freesentation 5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069178"/>
                  </a:ext>
                </a:extLst>
              </a:tr>
              <a:tr h="778172">
                <a:tc>
                  <a:txBody>
                    <a:bodyPr/>
                    <a:lstStyle/>
                    <a:p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월간 활성 사용자 수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(</a:t>
                      </a:r>
                      <a:r>
                        <a:rPr lang="en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MAU)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30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만 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458210"/>
                  </a:ext>
                </a:extLst>
              </a:tr>
              <a:tr h="778172">
                <a:tc>
                  <a:txBody>
                    <a:bodyPr/>
                    <a:lstStyle/>
                    <a:p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일일 사용자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10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만 명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(</a:t>
                      </a:r>
                      <a:r>
                        <a:rPr lang="en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MAU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의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33% 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가정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550151"/>
                  </a:ext>
                </a:extLst>
              </a:tr>
              <a:tr h="778172">
                <a:tc>
                  <a:txBody>
                    <a:bodyPr/>
                    <a:lstStyle/>
                    <a:p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동시 </a:t>
                      </a:r>
                      <a:r>
                        <a:rPr lang="ko-KR" altLang="en-US" sz="2800" b="0" i="0" dirty="0" err="1">
                          <a:latin typeface="Freesentation 5 Medium" pitchFamily="2" charset="-127"/>
                          <a:ea typeface="Freesentation 5 Medium" pitchFamily="2" charset="-127"/>
                        </a:rPr>
                        <a:t>접속자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 수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(</a:t>
                      </a:r>
                      <a:r>
                        <a:rPr lang="en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CCU)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7,500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명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(30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만 </a:t>
                      </a:r>
                      <a:r>
                        <a:rPr lang="en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MAU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의 약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2.5%)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538574"/>
                  </a:ext>
                </a:extLst>
              </a:tr>
              <a:tr h="778172">
                <a:tc>
                  <a:txBody>
                    <a:bodyPr/>
                    <a:lstStyle/>
                    <a:p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사용자 당 일일 요청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100 (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사용자 당 평균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100 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요청 가정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3105348"/>
                  </a:ext>
                </a:extLst>
              </a:tr>
              <a:tr h="515250">
                <a:tc>
                  <a:txBody>
                    <a:bodyPr/>
                    <a:lstStyle/>
                    <a:p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일일 총 요청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10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만 명 *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100 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요청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= 1,000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만 요청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192914"/>
                  </a:ext>
                </a:extLst>
              </a:tr>
              <a:tr h="778172">
                <a:tc>
                  <a:txBody>
                    <a:bodyPr/>
                    <a:lstStyle/>
                    <a:p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월간 총 요청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1,000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만 요청 *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30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일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= 3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억 요청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290640"/>
                  </a:ext>
                </a:extLst>
              </a:tr>
              <a:tr h="778172">
                <a:tc>
                  <a:txBody>
                    <a:bodyPr/>
                    <a:lstStyle/>
                    <a:p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사용자 당 데이터 </a:t>
                      </a:r>
                      <a:r>
                        <a:rPr lang="ko-KR" altLang="en-US" sz="2800" b="0" i="0" dirty="0" err="1">
                          <a:latin typeface="Freesentation 5 Medium" pitchFamily="2" charset="-127"/>
                          <a:ea typeface="Freesentation 5 Medium" pitchFamily="2" charset="-127"/>
                        </a:rPr>
                        <a:t>전송량</a:t>
                      </a:r>
                      <a:endParaRPr lang="ko-KR" altLang="en-US" sz="2800" b="0" i="0" dirty="0">
                        <a:latin typeface="Freesentation 5 Medium" pitchFamily="2" charset="-127"/>
                        <a:ea typeface="Freesentation 5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1MB (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요청 당 평균 데이터 </a:t>
                      </a:r>
                      <a:r>
                        <a:rPr lang="ko-KR" altLang="en-US" sz="2800" b="0" i="0" dirty="0" err="1">
                          <a:latin typeface="Freesentation 5 Medium" pitchFamily="2" charset="-127"/>
                          <a:ea typeface="Freesentation 5 Medium" pitchFamily="2" charset="-127"/>
                        </a:rPr>
                        <a:t>전송량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413208"/>
                  </a:ext>
                </a:extLst>
              </a:tr>
              <a:tr h="778172">
                <a:tc>
                  <a:txBody>
                    <a:bodyPr/>
                    <a:lstStyle/>
                    <a:p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일일 총 데이터 </a:t>
                      </a:r>
                      <a:r>
                        <a:rPr lang="ko-KR" altLang="en-US" sz="2800" b="0" i="0" dirty="0" err="1">
                          <a:latin typeface="Freesentation 5 Medium" pitchFamily="2" charset="-127"/>
                          <a:ea typeface="Freesentation 5 Medium" pitchFamily="2" charset="-127"/>
                        </a:rPr>
                        <a:t>전송량</a:t>
                      </a:r>
                      <a:endParaRPr lang="ko-KR" altLang="en-US" sz="2800" b="0" i="0" dirty="0">
                        <a:latin typeface="Freesentation 5 Medium" pitchFamily="2" charset="-127"/>
                        <a:ea typeface="Freesentation 5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10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만 명 *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100 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요청 *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</a:t>
                      </a:r>
                      <a:r>
                        <a:rPr lang="en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MB = 1TB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686479"/>
                  </a:ext>
                </a:extLst>
              </a:tr>
              <a:tr h="778172">
                <a:tc>
                  <a:txBody>
                    <a:bodyPr/>
                    <a:lstStyle/>
                    <a:p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월간 총 데이터 </a:t>
                      </a:r>
                      <a:r>
                        <a:rPr lang="ko-KR" altLang="en-US" sz="2800" b="0" i="0" dirty="0" err="1">
                          <a:latin typeface="Freesentation 5 Medium" pitchFamily="2" charset="-127"/>
                          <a:ea typeface="Freesentation 5 Medium" pitchFamily="2" charset="-127"/>
                        </a:rPr>
                        <a:t>전송량</a:t>
                      </a:r>
                      <a:endParaRPr lang="ko-KR" altLang="en-US" sz="2800" b="0" i="0" dirty="0">
                        <a:latin typeface="Freesentation 5 Medium" pitchFamily="2" charset="-127"/>
                        <a:ea typeface="Freesentation 5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1TB * 30</a:t>
                      </a:r>
                      <a:r>
                        <a:rPr lang="ko-KR" altLang="en-US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일 </a:t>
                      </a:r>
                      <a:r>
                        <a:rPr lang="en-US" altLang="ko-KR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= 30</a:t>
                      </a:r>
                      <a:r>
                        <a:rPr lang="en" sz="28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TB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190828"/>
                  </a:ext>
                </a:extLst>
              </a:tr>
            </a:tbl>
          </a:graphicData>
        </a:graphic>
      </p:graphicFrame>
      <p:pic>
        <p:nvPicPr>
          <p:cNvPr id="1028" name="Picture 4" descr="기업용 클라우드 비용 최적화: 도구과 사례 - 슬로우뉴스.">
            <a:extLst>
              <a:ext uri="{FF2B5EF4-FFF2-40B4-BE49-F238E27FC236}">
                <a16:creationId xmlns:a16="http://schemas.microsoft.com/office/drawing/2014/main" id="{7BEA0D8F-C30C-4323-B704-928A5A00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8" y="3703340"/>
            <a:ext cx="5785111" cy="326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534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b="0" i="0" u="none" strike="noStrike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CC788DD9-81B0-2AF5-CF60-87557FE80689}"/>
              </a:ext>
            </a:extLst>
          </p:cNvPr>
          <p:cNvSpPr txBox="1"/>
          <p:nvPr/>
        </p:nvSpPr>
        <p:spPr>
          <a:xfrm>
            <a:off x="2015208" y="523223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000" b="1" u="none" strike="noStrike" dirty="0" err="1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구현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sz="4000" b="1" u="none" strike="noStrike" dirty="0" err="1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결과</a:t>
            </a:r>
            <a:r>
              <a:rPr 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예상 비용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75C5506-8387-18FE-155A-AD9D32A0E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20246"/>
              </p:ext>
            </p:extLst>
          </p:nvPr>
        </p:nvGraphicFramePr>
        <p:xfrm>
          <a:off x="1904503" y="1877077"/>
          <a:ext cx="14874623" cy="78912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{1E171933-4619-4E11-9A3F-F7608DF75F80}</a:tableStyleId>
              </a:tblPr>
              <a:tblGrid>
                <a:gridCol w="2962095">
                  <a:extLst>
                    <a:ext uri="{9D8B030D-6E8A-4147-A177-3AD203B41FA5}">
                      <a16:colId xmlns:a16="http://schemas.microsoft.com/office/drawing/2014/main" val="275813770"/>
                    </a:ext>
                  </a:extLst>
                </a:gridCol>
                <a:gridCol w="4189650">
                  <a:extLst>
                    <a:ext uri="{9D8B030D-6E8A-4147-A177-3AD203B41FA5}">
                      <a16:colId xmlns:a16="http://schemas.microsoft.com/office/drawing/2014/main" val="322408703"/>
                    </a:ext>
                  </a:extLst>
                </a:gridCol>
                <a:gridCol w="2294210">
                  <a:extLst>
                    <a:ext uri="{9D8B030D-6E8A-4147-A177-3AD203B41FA5}">
                      <a16:colId xmlns:a16="http://schemas.microsoft.com/office/drawing/2014/main" val="3019562455"/>
                    </a:ext>
                  </a:extLst>
                </a:gridCol>
                <a:gridCol w="2510924">
                  <a:extLst>
                    <a:ext uri="{9D8B030D-6E8A-4147-A177-3AD203B41FA5}">
                      <a16:colId xmlns:a16="http://schemas.microsoft.com/office/drawing/2014/main" val="2500016074"/>
                    </a:ext>
                  </a:extLst>
                </a:gridCol>
                <a:gridCol w="2917744">
                  <a:extLst>
                    <a:ext uri="{9D8B030D-6E8A-4147-A177-3AD203B41FA5}">
                      <a16:colId xmlns:a16="http://schemas.microsoft.com/office/drawing/2014/main" val="1116115454"/>
                    </a:ext>
                  </a:extLst>
                </a:gridCol>
              </a:tblGrid>
              <a:tr h="873313"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AWS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Hourly Cost ($)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Monthly Cost ($)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Monthly Cost (KRW)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069178"/>
                  </a:ext>
                </a:extLst>
              </a:tr>
              <a:tr h="873313"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ECS </a:t>
                      </a:r>
                      <a:r>
                        <a:rPr lang="en" sz="2400" b="0" i="0" dirty="0" err="1">
                          <a:latin typeface="Freesentation 5 Medium" pitchFamily="2" charset="-127"/>
                          <a:ea typeface="Freesentation 5 Medium" pitchFamily="2" charset="-127"/>
                        </a:rPr>
                        <a:t>Fargate</a:t>
                      </a:r>
                      <a:endParaRPr lang="en" sz="2400" b="0" i="0" dirty="0">
                        <a:latin typeface="Freesentation 5 Medium" pitchFamily="2" charset="-127"/>
                        <a:ea typeface="Freesentation 5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6 instances (2 vCPU, 8 GB memory each)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0.1646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711.48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925,836 KRW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458210"/>
                  </a:ext>
                </a:extLst>
              </a:tr>
              <a:tr h="707410"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EC2 t3.micro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 instance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0.0104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7.49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9,737 KRW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550151"/>
                  </a:ext>
                </a:extLst>
              </a:tr>
              <a:tr h="707410"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Amazon Aurora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2 instances (db.t3.medium)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0.0832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119.90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156,870 KRW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538574"/>
                  </a:ext>
                </a:extLst>
              </a:tr>
              <a:tr h="707410"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S3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150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0.023/GB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3.45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4,515 KRW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3105348"/>
                  </a:ext>
                </a:extLst>
              </a:tr>
              <a:tr h="1026886"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CloudFront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Data transfer and requests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150.00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195,000 KRW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192914"/>
                  </a:ext>
                </a:extLst>
              </a:tr>
              <a:tr h="707410"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CloudWatch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Logs and metrics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50.00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65,000 KRW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290640"/>
                  </a:ext>
                </a:extLst>
              </a:tr>
              <a:tr h="707410"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Route 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Hosted zone and queries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2,600 KRW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413208"/>
                  </a:ext>
                </a:extLst>
              </a:tr>
              <a:tr h="707410">
                <a:tc>
                  <a:txBody>
                    <a:bodyPr/>
                    <a:lstStyle/>
                    <a:p>
                      <a:r>
                        <a:rPr lang="en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AWS WAF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Rules and requests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>
                          <a:latin typeface="Freesentation 5 Medium" pitchFamily="2" charset="-127"/>
                          <a:ea typeface="Freesentation 5 Medium" pitchFamily="2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30.00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39,000 KRW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686479"/>
                  </a:ext>
                </a:extLst>
              </a:tr>
              <a:tr h="873313"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Total Estimated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2400" b="0" i="0" dirty="0">
                        <a:latin typeface="Freesentation 5 Medium" pitchFamily="2" charset="-127"/>
                        <a:ea typeface="Freesentation 5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2400" b="0" i="0">
                        <a:latin typeface="Freesentation 5 Medium" pitchFamily="2" charset="-127"/>
                        <a:ea typeface="Freesentation 5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1,074.32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b="0" i="0" dirty="0">
                          <a:latin typeface="Freesentation 5 Medium" pitchFamily="2" charset="-127"/>
                          <a:ea typeface="Freesentation 5 Medium" pitchFamily="2" charset="-127"/>
                        </a:rPr>
                        <a:t>1,398,558 KRW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190828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E3361404-4ACE-D32A-8A02-4844A52BD231}"/>
              </a:ext>
            </a:extLst>
          </p:cNvPr>
          <p:cNvSpPr/>
          <p:nvPr/>
        </p:nvSpPr>
        <p:spPr>
          <a:xfrm>
            <a:off x="11016208" y="8815908"/>
            <a:ext cx="2016224" cy="1005362"/>
          </a:xfrm>
          <a:prstGeom prst="ellipse">
            <a:avLst/>
          </a:prstGeom>
          <a:solidFill>
            <a:srgbClr val="FF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1,074.32</a:t>
            </a:r>
            <a:endParaRPr kumimoji="1"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58A5092-DA18-8C62-D8A5-9F7AE5E8606A}"/>
              </a:ext>
            </a:extLst>
          </p:cNvPr>
          <p:cNvSpPr/>
          <p:nvPr/>
        </p:nvSpPr>
        <p:spPr>
          <a:xfrm>
            <a:off x="4742407" y="4794176"/>
            <a:ext cx="9198814" cy="2057085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4000" b="1" dirty="0">
                <a:latin typeface="Freesentation 6 SemiBold" pitchFamily="2" charset="-127"/>
                <a:ea typeface="Freesentation 6 SemiBold" pitchFamily="2" charset="-127"/>
              </a:rPr>
              <a:t>Savings Plans </a:t>
            </a:r>
            <a:r>
              <a:rPr lang="ko-KR" altLang="en-US" sz="4000" b="1" dirty="0">
                <a:latin typeface="Freesentation 6 SemiBold" pitchFamily="2" charset="-127"/>
                <a:ea typeface="Freesentation 6 SemiBold" pitchFamily="2" charset="-127"/>
              </a:rPr>
              <a:t>장기 계약을 통해 비용 절감 가능</a:t>
            </a:r>
          </a:p>
        </p:txBody>
      </p:sp>
    </p:spTree>
    <p:extLst>
      <p:ext uri="{BB962C8B-B14F-4D97-AF65-F5344CB8AC3E}">
        <p14:creationId xmlns:p14="http://schemas.microsoft.com/office/powerpoint/2010/main" val="1735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50188" y="3810000"/>
            <a:ext cx="8387624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99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구현 결과</a:t>
            </a:r>
            <a:r>
              <a:rPr lang="en-US" altLang="ko-KR" sz="19900" b="1" dirty="0">
                <a:solidFill>
                  <a:srgbClr val="366E55"/>
                </a:solidFill>
                <a:latin typeface="Freesentation 8 ExtraBold" pitchFamily="2" charset="-127"/>
                <a:ea typeface="Freesentation 8 ExtraBold" pitchFamily="2" charset="-127"/>
              </a:rPr>
              <a:t> </a:t>
            </a:r>
            <a:endParaRPr lang="en-US" altLang="ko-KR" sz="19900" b="1" u="none" strike="noStrike" dirty="0">
              <a:solidFill>
                <a:srgbClr val="366E55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5001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b="0" i="0" u="none" strike="noStrike" dirty="0">
                <a:solidFill>
                  <a:srgbClr val="366E55"/>
                </a:solidFill>
                <a:latin typeface="Pretendard SemiBold"/>
              </a:rPr>
              <a:t>4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CC788DD9-81B0-2AF5-CF60-87557FE80689}"/>
              </a:ext>
            </a:extLst>
          </p:cNvPr>
          <p:cNvSpPr txBox="1"/>
          <p:nvPr/>
        </p:nvSpPr>
        <p:spPr>
          <a:xfrm>
            <a:off x="2015208" y="523223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000" b="1" u="none" strike="noStrike" dirty="0" err="1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구현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sz="4000" b="1" u="none" strike="noStrike" dirty="0" err="1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결과</a:t>
            </a:r>
            <a:r>
              <a:rPr 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9A5E5-6113-4A7A-9E15-76EC384B59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7" t="1692" r="1776" b="7389"/>
          <a:stretch/>
        </p:blipFill>
        <p:spPr>
          <a:xfrm>
            <a:off x="267014" y="1671555"/>
            <a:ext cx="8967129" cy="43558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979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286862-2056-BCA5-7354-2B3BA44FF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796" y="1671555"/>
            <a:ext cx="8372930" cy="43558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9C9AC27-76A7-35D1-5A5C-C8C922583AFE}"/>
              </a:ext>
            </a:extLst>
          </p:cNvPr>
          <p:cNvSpPr/>
          <p:nvPr/>
        </p:nvSpPr>
        <p:spPr>
          <a:xfrm>
            <a:off x="3428558" y="6450753"/>
            <a:ext cx="2592288" cy="720080"/>
          </a:xfrm>
          <a:prstGeom prst="roundRect">
            <a:avLst/>
          </a:prstGeom>
          <a:solidFill>
            <a:srgbClr val="366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000" b="1" dirty="0">
                <a:latin typeface="Freesentation 6 SemiBold" pitchFamily="2" charset="-127"/>
                <a:ea typeface="Freesentation 6 SemiBold" pitchFamily="2" charset="-127"/>
              </a:rPr>
              <a:t>안정적 인프라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1A9CBCBE-5969-5F34-C41A-C032AA20F121}"/>
              </a:ext>
            </a:extLst>
          </p:cNvPr>
          <p:cNvSpPr/>
          <p:nvPr/>
        </p:nvSpPr>
        <p:spPr>
          <a:xfrm>
            <a:off x="3444532" y="9214855"/>
            <a:ext cx="2592288" cy="720080"/>
          </a:xfrm>
          <a:prstGeom prst="roundRect">
            <a:avLst/>
          </a:prstGeom>
          <a:solidFill>
            <a:srgbClr val="366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000" b="1" dirty="0">
                <a:latin typeface="Freesentation 6 SemiBold" pitchFamily="2" charset="-127"/>
                <a:ea typeface="Freesentation 6 SemiBold" pitchFamily="2" charset="-127"/>
              </a:rPr>
              <a:t>운영 효율성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9DC46EF-930B-B0C0-711F-EB6DABCC9042}"/>
              </a:ext>
            </a:extLst>
          </p:cNvPr>
          <p:cNvSpPr/>
          <p:nvPr/>
        </p:nvSpPr>
        <p:spPr>
          <a:xfrm>
            <a:off x="3428558" y="7359545"/>
            <a:ext cx="2592288" cy="720080"/>
          </a:xfrm>
          <a:prstGeom prst="roundRect">
            <a:avLst/>
          </a:prstGeom>
          <a:solidFill>
            <a:srgbClr val="366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000" b="1" dirty="0">
                <a:latin typeface="Freesentation 6 SemiBold" pitchFamily="2" charset="-127"/>
                <a:ea typeface="Freesentation 6 SemiBold" pitchFamily="2" charset="-127"/>
              </a:rPr>
              <a:t>비용 효율성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72F1954-7917-45E4-C23C-2BF9998560FA}"/>
              </a:ext>
            </a:extLst>
          </p:cNvPr>
          <p:cNvSpPr/>
          <p:nvPr/>
        </p:nvSpPr>
        <p:spPr>
          <a:xfrm>
            <a:off x="3444532" y="8306063"/>
            <a:ext cx="2592288" cy="720080"/>
          </a:xfrm>
          <a:prstGeom prst="roundRect">
            <a:avLst/>
          </a:prstGeom>
          <a:solidFill>
            <a:srgbClr val="366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000" b="1" dirty="0">
                <a:latin typeface="Freesentation 6 SemiBold" pitchFamily="2" charset="-127"/>
                <a:ea typeface="Freesentation 6 SemiBold" pitchFamily="2" charset="-127"/>
              </a:rPr>
              <a:t>보안 강화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F6E284-3751-5629-4194-4AE139A23841}"/>
              </a:ext>
            </a:extLst>
          </p:cNvPr>
          <p:cNvSpPr txBox="1"/>
          <p:nvPr/>
        </p:nvSpPr>
        <p:spPr>
          <a:xfrm>
            <a:off x="6263678" y="8990772"/>
            <a:ext cx="11134271" cy="874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b="1" dirty="0">
                <a:solidFill>
                  <a:schemeClr val="accent3">
                    <a:lumMod val="7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최소한의 관리 요구사항으로 중단 최소화 서비스 제공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1B9B1-E6CA-B1E0-752B-BE4DD6BE9399}"/>
              </a:ext>
            </a:extLst>
          </p:cNvPr>
          <p:cNvSpPr txBox="1"/>
          <p:nvPr/>
        </p:nvSpPr>
        <p:spPr>
          <a:xfrm>
            <a:off x="6263677" y="8069396"/>
            <a:ext cx="11134271" cy="874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ko-KR" sz="3000" b="1" dirty="0">
                <a:latin typeface="Freesentation 6 SemiBold" pitchFamily="2" charset="-127"/>
                <a:ea typeface="Freesentation 6 SemiBold" pitchFamily="2" charset="-127"/>
              </a:rPr>
              <a:t>ISMS-P </a:t>
            </a:r>
            <a:r>
              <a:rPr lang="ko-KR" altLang="en-US" sz="3000" b="1" dirty="0">
                <a:latin typeface="Freesentation 6 SemiBold" pitchFamily="2" charset="-127"/>
                <a:ea typeface="Freesentation 6 SemiBold" pitchFamily="2" charset="-127"/>
              </a:rPr>
              <a:t>인증 기준을 충족하는 </a:t>
            </a:r>
            <a:r>
              <a:rPr lang="en-US" altLang="ko-KR" sz="3000" b="1" dirty="0">
                <a:solidFill>
                  <a:schemeClr val="accent3">
                    <a:lumMod val="7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SIEM</a:t>
            </a:r>
            <a:r>
              <a:rPr lang="en-US" altLang="ko-KR" sz="3000" b="1" dirty="0"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en-US" sz="3000" b="1" dirty="0">
                <a:latin typeface="Freesentation 6 SemiBold" pitchFamily="2" charset="-127"/>
                <a:ea typeface="Freesentation 6 SemiBold" pitchFamily="2" charset="-127"/>
              </a:rPr>
              <a:t>보안 솔루션 구축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6062F1-9819-0051-7D24-062B1974EAAA}"/>
              </a:ext>
            </a:extLst>
          </p:cNvPr>
          <p:cNvSpPr txBox="1"/>
          <p:nvPr/>
        </p:nvSpPr>
        <p:spPr>
          <a:xfrm>
            <a:off x="6266315" y="7148021"/>
            <a:ext cx="11134271" cy="874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b="1" dirty="0">
                <a:latin typeface="Freesentation 6 SemiBold" pitchFamily="2" charset="-127"/>
                <a:ea typeface="Freesentation 6 SemiBold" pitchFamily="2" charset="-127"/>
              </a:rPr>
              <a:t>예상 비용은 약 </a:t>
            </a:r>
            <a:r>
              <a:rPr lang="en-US" altLang="ko-KR" sz="3000" b="1" dirty="0">
                <a:solidFill>
                  <a:schemeClr val="accent3">
                    <a:lumMod val="7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$1,074.32</a:t>
            </a:r>
            <a:r>
              <a:rPr lang="ko-KR" altLang="en-US" sz="3000" b="1" dirty="0">
                <a:solidFill>
                  <a:schemeClr val="accent3">
                    <a:lumMod val="7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로 비용 절감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80B99-E449-B245-3AB6-3F21BAFB8852}"/>
              </a:ext>
            </a:extLst>
          </p:cNvPr>
          <p:cNvSpPr txBox="1"/>
          <p:nvPr/>
        </p:nvSpPr>
        <p:spPr>
          <a:xfrm>
            <a:off x="6263678" y="6237923"/>
            <a:ext cx="11134271" cy="874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b="1" dirty="0">
                <a:solidFill>
                  <a:schemeClr val="accent3">
                    <a:lumMod val="7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서버리스를 활용한 </a:t>
            </a:r>
            <a:r>
              <a:rPr lang="en-US" altLang="ko-KR" sz="3000" b="1" dirty="0">
                <a:solidFill>
                  <a:schemeClr val="accent3">
                    <a:lumMod val="7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3-tier </a:t>
            </a:r>
            <a:r>
              <a:rPr lang="ko-KR" altLang="en-US" sz="3000" b="1" dirty="0">
                <a:solidFill>
                  <a:schemeClr val="accent3">
                    <a:lumMod val="7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구조</a:t>
            </a:r>
            <a:r>
              <a:rPr lang="ko-KR" altLang="en-US" sz="3000" b="1" dirty="0">
                <a:solidFill>
                  <a:srgbClr val="C0000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en-US" sz="3000" b="1" dirty="0">
                <a:latin typeface="Freesentation 6 SemiBold" pitchFamily="2" charset="-127"/>
                <a:ea typeface="Freesentation 6 SemiBold" pitchFamily="2" charset="-127"/>
              </a:rPr>
              <a:t>로 원간 활성 사용자 </a:t>
            </a:r>
            <a:r>
              <a:rPr lang="en-US" altLang="ko-KR" sz="3000" b="1" dirty="0">
                <a:latin typeface="Freesentation 6 SemiBold" pitchFamily="2" charset="-127"/>
                <a:ea typeface="Freesentation 6 SemiBold" pitchFamily="2" charset="-127"/>
              </a:rPr>
              <a:t>30</a:t>
            </a:r>
            <a:r>
              <a:rPr lang="ko-KR" altLang="en-US" sz="3000" b="1" dirty="0">
                <a:latin typeface="Freesentation 6 SemiBold" pitchFamily="2" charset="-127"/>
                <a:ea typeface="Freesentation 6 SemiBold" pitchFamily="2" charset="-127"/>
              </a:rPr>
              <a:t>만 명을 처리할 수 있는 인프라</a:t>
            </a:r>
          </a:p>
        </p:txBody>
      </p:sp>
    </p:spTree>
    <p:extLst>
      <p:ext uri="{BB962C8B-B14F-4D97-AF65-F5344CB8AC3E}">
        <p14:creationId xmlns:p14="http://schemas.microsoft.com/office/powerpoint/2010/main" val="3390758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2D687-6B6D-3641-D9BE-E7D7FEFF63F0}"/>
              </a:ext>
            </a:extLst>
          </p:cNvPr>
          <p:cNvSpPr txBox="1"/>
          <p:nvPr/>
        </p:nvSpPr>
        <p:spPr>
          <a:xfrm>
            <a:off x="5489806" y="1901014"/>
            <a:ext cx="694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MEGAZON Cloud MSP Solution Architect </a:t>
            </a:r>
            <a:r>
              <a:rPr lang="ko-KR" altLang="en-US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양성 과정</a:t>
            </a:r>
            <a:r>
              <a:rPr lang="en-US" altLang="ko-KR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altLang="en-US" sz="2400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lang="en-US" sz="2400" dirty="0">
              <a:solidFill>
                <a:srgbClr val="366E55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90BFF-6170-B62F-EB6F-4C249B9E3507}"/>
              </a:ext>
            </a:extLst>
          </p:cNvPr>
          <p:cNvSpPr txBox="1"/>
          <p:nvPr/>
        </p:nvSpPr>
        <p:spPr>
          <a:xfrm>
            <a:off x="7234915" y="4046015"/>
            <a:ext cx="3818170" cy="155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dirty="0" err="1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감사합니다</a:t>
            </a:r>
            <a:endParaRPr lang="en-US" sz="7200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508FE-EC66-BF91-FA4C-5A5F3276E6B7}"/>
              </a:ext>
            </a:extLst>
          </p:cNvPr>
          <p:cNvSpPr txBox="1"/>
          <p:nvPr/>
        </p:nvSpPr>
        <p:spPr>
          <a:xfrm>
            <a:off x="7277100" y="7924321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2</a:t>
            </a:r>
            <a:r>
              <a:rPr lang="ko-KR" altLang="en-US" sz="2400" b="1" dirty="0" err="1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회차</a:t>
            </a:r>
            <a:r>
              <a:rPr lang="ko-KR" altLang="en-US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 최민영 </a:t>
            </a:r>
            <a:r>
              <a:rPr lang="en-US" altLang="ko-KR" sz="24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Choi Min Young</a:t>
            </a:r>
            <a:endParaRPr lang="en-US" sz="2400" b="1" dirty="0">
              <a:solidFill>
                <a:srgbClr val="366E55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C4B7B6-0512-68A5-E588-5762AC8BFC76}"/>
              </a:ext>
            </a:extLst>
          </p:cNvPr>
          <p:cNvCxnSpPr>
            <a:cxnSpLocks/>
          </p:cNvCxnSpPr>
          <p:nvPr/>
        </p:nvCxnSpPr>
        <p:spPr>
          <a:xfrm>
            <a:off x="3638319" y="2842398"/>
            <a:ext cx="11011362" cy="0"/>
          </a:xfrm>
          <a:prstGeom prst="line">
            <a:avLst/>
          </a:prstGeom>
          <a:ln>
            <a:solidFill>
              <a:srgbClr val="366E55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40E44A-A327-BBB1-F2BC-378DA508AA18}"/>
              </a:ext>
            </a:extLst>
          </p:cNvPr>
          <p:cNvCxnSpPr>
            <a:cxnSpLocks/>
          </p:cNvCxnSpPr>
          <p:nvPr/>
        </p:nvCxnSpPr>
        <p:spPr>
          <a:xfrm>
            <a:off x="3638319" y="7467935"/>
            <a:ext cx="11011362" cy="0"/>
          </a:xfrm>
          <a:prstGeom prst="line">
            <a:avLst/>
          </a:prstGeom>
          <a:ln>
            <a:solidFill>
              <a:srgbClr val="366E55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CD8D4B-40F8-DF46-DB81-9F64A62428B3}"/>
              </a:ext>
            </a:extLst>
          </p:cNvPr>
          <p:cNvSpPr txBox="1"/>
          <p:nvPr/>
        </p:nvSpPr>
        <p:spPr>
          <a:xfrm>
            <a:off x="8098568" y="5656147"/>
            <a:ext cx="2090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66E55"/>
                </a:solidFill>
                <a:latin typeface="Freesentation 4 Regular" pitchFamily="2" charset="-127"/>
                <a:ea typeface="Freesentation 4 Regular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8569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900" dirty="0">
                <a:solidFill>
                  <a:srgbClr val="366E55"/>
                </a:solidFill>
                <a:latin typeface="Pretendard SemiBold"/>
              </a:rPr>
              <a:t>3</a:t>
            </a:r>
            <a:endParaRPr lang="en-US" sz="3900" b="0" i="0" u="none" strike="noStrike" dirty="0">
              <a:solidFill>
                <a:srgbClr val="366E55"/>
              </a:solidFill>
              <a:latin typeface="Pretendard Semi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CC788DD9-81B0-2AF5-CF60-87557FE80689}"/>
              </a:ext>
            </a:extLst>
          </p:cNvPr>
          <p:cNvSpPr txBox="1"/>
          <p:nvPr/>
        </p:nvSpPr>
        <p:spPr>
          <a:xfrm>
            <a:off x="1981200" y="450652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SIEM </a:t>
            </a:r>
            <a:r>
              <a:rPr lang="ko-KR" altLang="en-US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구성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19E907A-7FDF-4BE1-5A5F-D72FFCD5B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76" y="2594868"/>
            <a:ext cx="8844285" cy="6025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BDD677-0172-5362-EE43-FED410D7DDE2}"/>
              </a:ext>
            </a:extLst>
          </p:cNvPr>
          <p:cNvSpPr txBox="1"/>
          <p:nvPr/>
        </p:nvSpPr>
        <p:spPr>
          <a:xfrm>
            <a:off x="10440144" y="2335188"/>
            <a:ext cx="6762048" cy="174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80940"/>
              </a:lnSpc>
            </a:pP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My Data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대출관리</a:t>
            </a: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서비스의</a:t>
            </a: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보안</a:t>
            </a: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강화를</a:t>
            </a: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위해</a:t>
            </a: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 </a:t>
            </a:r>
          </a:p>
          <a:p>
            <a:pPr lvl="0" algn="ctr">
              <a:lnSpc>
                <a:spcPct val="180940"/>
              </a:lnSpc>
            </a:pPr>
            <a:r>
              <a:rPr lang="ko-KR" altLang="en-US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고가용성</a:t>
            </a:r>
            <a:r>
              <a:rPr lang="en-US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, </a:t>
            </a:r>
            <a:r>
              <a:rPr lang="ko-KR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보안성</a:t>
            </a:r>
            <a:r>
              <a:rPr lang="en-US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, </a:t>
            </a:r>
            <a:r>
              <a:rPr lang="ko-KR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비용</a:t>
            </a:r>
            <a:r>
              <a:rPr lang="en-US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FF0000"/>
                </a:solidFill>
                <a:latin typeface="Freesentation 6 SemiBold" pitchFamily="2" charset="-127"/>
                <a:ea typeface="Freesentation 6 SemiBold" pitchFamily="2" charset="-127"/>
              </a:rPr>
              <a:t>효율성</a:t>
            </a:r>
            <a:r>
              <a:rPr lang="en-US" altLang="ko-KR" sz="3200" b="1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극대화</a:t>
            </a:r>
            <a:endParaRPr lang="en-US" altLang="ko-KR" sz="3200" b="1" u="none" strike="noStrike" dirty="0">
              <a:solidFill>
                <a:srgbClr val="356E55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3E4E3-35EC-B011-A227-4B1AE2E1D2B5}"/>
              </a:ext>
            </a:extLst>
          </p:cNvPr>
          <p:cNvSpPr txBox="1"/>
          <p:nvPr/>
        </p:nvSpPr>
        <p:spPr>
          <a:xfrm>
            <a:off x="11977151" y="7910092"/>
            <a:ext cx="1890197" cy="85670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lnSpc>
                <a:spcPct val="180940"/>
              </a:lnSpc>
            </a:pP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WAF Log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49F975-C89C-3943-F44F-D218F90CA1C2}"/>
              </a:ext>
            </a:extLst>
          </p:cNvPr>
          <p:cNvSpPr txBox="1"/>
          <p:nvPr/>
        </p:nvSpPr>
        <p:spPr>
          <a:xfrm>
            <a:off x="15311995" y="7197787"/>
            <a:ext cx="1890197" cy="85670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lnSpc>
                <a:spcPct val="180940"/>
              </a:lnSpc>
            </a:pP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DNS Log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86DA4-EE28-7F15-BB80-28B5219F1047}"/>
              </a:ext>
            </a:extLst>
          </p:cNvPr>
          <p:cNvSpPr txBox="1"/>
          <p:nvPr/>
        </p:nvSpPr>
        <p:spPr>
          <a:xfrm>
            <a:off x="14414500" y="5079611"/>
            <a:ext cx="2849949" cy="85670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lnSpc>
                <a:spcPct val="180940"/>
              </a:lnSpc>
            </a:pP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Security Hub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98E60-0C4A-3686-73D3-D92C6870E03F}"/>
              </a:ext>
            </a:extLst>
          </p:cNvPr>
          <p:cNvSpPr txBox="1"/>
          <p:nvPr/>
        </p:nvSpPr>
        <p:spPr>
          <a:xfrm>
            <a:off x="11065139" y="4813731"/>
            <a:ext cx="2420732" cy="85670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lnSpc>
                <a:spcPct val="180940"/>
              </a:lnSpc>
            </a:pP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Guard Duty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0E4C1-1F8C-CF97-8850-6C817001233F}"/>
              </a:ext>
            </a:extLst>
          </p:cNvPr>
          <p:cNvSpPr txBox="1"/>
          <p:nvPr/>
        </p:nvSpPr>
        <p:spPr>
          <a:xfrm>
            <a:off x="10024903" y="6187592"/>
            <a:ext cx="1991219" cy="85670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lnSpc>
                <a:spcPct val="180940"/>
              </a:lnSpc>
            </a:pPr>
            <a:r>
              <a:rPr lang="en-US" altLang="ko-KR" sz="3200" b="1" u="none" strike="noStrike" dirty="0">
                <a:solidFill>
                  <a:srgbClr val="356E55"/>
                </a:solidFill>
                <a:latin typeface="Freesentation 6 SemiBold" pitchFamily="2" charset="-127"/>
                <a:ea typeface="Freesentation 6 SemiBold" pitchFamily="2" charset="-127"/>
              </a:rPr>
              <a:t>VPC Log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D21FB5-0690-F348-632A-49A8E7EA91E4}"/>
              </a:ext>
            </a:extLst>
          </p:cNvPr>
          <p:cNvSpPr txBox="1"/>
          <p:nvPr/>
        </p:nvSpPr>
        <p:spPr>
          <a:xfrm>
            <a:off x="13116227" y="6109887"/>
            <a:ext cx="1409881" cy="10477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lnSpc>
                <a:spcPct val="180940"/>
              </a:lnSpc>
            </a:pPr>
            <a:r>
              <a:rPr lang="en-US" altLang="ko-KR" sz="4000" b="1" u="none" strike="noStrike" dirty="0">
                <a:solidFill>
                  <a:srgbClr val="C00000"/>
                </a:solidFill>
                <a:latin typeface="Freesentation 6 SemiBold" pitchFamily="2" charset="-127"/>
                <a:ea typeface="Freesentation 6 SemiBold" pitchFamily="2" charset="-127"/>
              </a:rPr>
              <a:t>SIEM</a:t>
            </a:r>
          </a:p>
        </p:txBody>
      </p:sp>
    </p:spTree>
    <p:extLst>
      <p:ext uri="{BB962C8B-B14F-4D97-AF65-F5344CB8AC3E}">
        <p14:creationId xmlns:p14="http://schemas.microsoft.com/office/powerpoint/2010/main" val="237824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9314" y="3343300"/>
            <a:ext cx="11949372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25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125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125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125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제안</a:t>
            </a:r>
            <a:r>
              <a:rPr lang="en-US" sz="125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999"/>
            <a:ext cx="18465800" cy="465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1496" y="790904"/>
            <a:ext cx="1594508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68500" y="457199"/>
            <a:ext cx="4521200" cy="6852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37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37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50800" y="419100"/>
            <a:ext cx="1511300" cy="7247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1"/>
            <a:ext cx="266700" cy="4085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u="none" strike="noStrike">
                <a:solidFill>
                  <a:srgbClr val="FFFFFF"/>
                </a:solidFill>
                <a:latin typeface="Freesentation 7 Bold" pitchFamily="2" charset="-127"/>
                <a:ea typeface="Freesentation 7 Bold" pitchFamily="2" charset="-127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1"/>
            <a:ext cx="241300" cy="4085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u="none" strike="noStrike">
                <a:solidFill>
                  <a:srgbClr val="FFFFFF"/>
                </a:solidFill>
                <a:latin typeface="Freesentation 7 Bold" pitchFamily="2" charset="-127"/>
                <a:ea typeface="Freesentation 7 Bold" pitchFamily="2" charset="-127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953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1" u="none" strike="noStrike">
                <a:solidFill>
                  <a:srgbClr val="FFFFFF"/>
                </a:solidFill>
                <a:latin typeface="Freesentation 7 Bold" pitchFamily="2" charset="-127"/>
                <a:ea typeface="Freesentation 7 Bold" pitchFamily="2" charset="-127"/>
              </a:rPr>
              <a:t>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47CF62-3E13-218A-F162-EBE97C118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33264" y="-1164123"/>
            <a:ext cx="31297523" cy="110320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- 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Network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1" u="none" strike="noStrike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700" y="2133600"/>
            <a:ext cx="6350000" cy="2159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988800" y="3810000"/>
            <a:ext cx="4622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ko-KR" sz="25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다중</a:t>
            </a:r>
            <a:r>
              <a:rPr lang="en-US" sz="25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5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가용</a:t>
            </a:r>
            <a:r>
              <a:rPr lang="en-US" sz="25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5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영역</a:t>
            </a:r>
            <a:r>
              <a:rPr lang="en-US" sz="25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(ap-southeast-</a:t>
            </a:r>
            <a:r>
              <a:rPr lang="en-US" sz="2500" b="1" u="none" strike="noStrike" dirty="0" err="1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a,b</a:t>
            </a:r>
            <a:r>
              <a:rPr lang="en-US" sz="25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66650" y="2912326"/>
            <a:ext cx="2743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4400" u="none" strike="noStrike" spc="-300" dirty="0">
                <a:latin typeface="Freesentation 7 Bold" pitchFamily="2" charset="-127"/>
                <a:ea typeface="Freesentation 7 Bold" pitchFamily="2" charset="-127"/>
              </a:rPr>
              <a:t>고가용성</a:t>
            </a:r>
            <a:r>
              <a:rPr lang="en-US" sz="4400" b="1" u="none" strike="noStrike" spc="-300" dirty="0">
                <a:latin typeface="Freesentation 7 Bold" pitchFamily="2" charset="-127"/>
                <a:ea typeface="Freesentation 7 Bold" pitchFamily="2" charset="-127"/>
              </a:rPr>
              <a:t>  </a:t>
            </a:r>
            <a:r>
              <a:rPr lang="ko-KR" sz="4400" b="1" u="none" strike="noStrike" spc="-300" dirty="0">
                <a:latin typeface="Freesentation 7 Bold" pitchFamily="2" charset="-127"/>
                <a:ea typeface="Freesentation 7 Bold" pitchFamily="2" charset="-127"/>
              </a:rPr>
              <a:t>제공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1112500" y="4305300"/>
            <a:ext cx="6959600" cy="2159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767355" y="5105400"/>
            <a:ext cx="3860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내부</a:t>
            </a:r>
            <a:r>
              <a:rPr 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리소스</a:t>
            </a:r>
            <a:r>
              <a:rPr 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보안성</a:t>
            </a:r>
            <a:r>
              <a:rPr 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강화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300" y="6845300"/>
            <a:ext cx="6248400" cy="2159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200" y="2705100"/>
            <a:ext cx="1028700" cy="102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9436" y="4928096"/>
            <a:ext cx="1079500" cy="1079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2100" y="7353300"/>
            <a:ext cx="1270000" cy="1270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776199" y="7658100"/>
            <a:ext cx="232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44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확장성</a:t>
            </a:r>
            <a:r>
              <a:rPr lang="en-US" sz="44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400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07849" y="5799965"/>
            <a:ext cx="3860801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Public, Private </a:t>
            </a:r>
            <a:r>
              <a:rPr lang="ko-KR" sz="2400" b="1" u="none" strike="noStrike" dirty="0" err="1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서브넷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분리</a:t>
            </a:r>
          </a:p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Bastion 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Host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내부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네트워크에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 </a:t>
            </a:r>
            <a:br>
              <a:rPr lang="en-US" sz="2400" b="1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</a:b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안전하게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접근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53900" y="8352665"/>
            <a:ext cx="41529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Load Balancer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트래픽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분산</a:t>
            </a:r>
          </a:p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Auto Scaling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트래픽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변화에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따른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자동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리소스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조정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CB70C3-E5A2-9156-EE7D-001B485A60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576" t="46184" r="49865" b="4929"/>
          <a:stretch/>
        </p:blipFill>
        <p:spPr>
          <a:xfrm>
            <a:off x="250670" y="1777999"/>
            <a:ext cx="9358430" cy="82620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" y="1968500"/>
            <a:ext cx="8699500" cy="40894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800" y="1968500"/>
            <a:ext cx="6286500" cy="453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2743200"/>
            <a:ext cx="2527300" cy="252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5689600"/>
            <a:ext cx="5791200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6D52B8-92A5-E67B-130C-E3669E3CD1BC}"/>
              </a:ext>
            </a:extLst>
          </p:cNvPr>
          <p:cNvSpPr/>
          <p:nvPr/>
        </p:nvSpPr>
        <p:spPr>
          <a:xfrm>
            <a:off x="2281237" y="6324727"/>
            <a:ext cx="4721225" cy="9422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635249" y="6459283"/>
            <a:ext cx="4013200" cy="673100"/>
          </a:xfrm>
          <a:prstGeom prst="rect">
            <a:avLst/>
          </a:prstGeom>
          <a:effectLst>
            <a:outerShdw dist="24027" dir="2700000">
              <a:srgbClr val="000000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12880"/>
              </a:lnSpc>
            </a:pPr>
            <a:r>
              <a:rPr lang="ko-KR" sz="40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인프라</a:t>
            </a:r>
            <a:r>
              <a:rPr lang="en-US" sz="40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0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코드</a:t>
            </a:r>
            <a:r>
              <a:rPr lang="en-US" sz="40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(</a:t>
            </a:r>
            <a:r>
              <a:rPr lang="en-US" sz="4000" b="1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IaC</a:t>
            </a:r>
            <a:r>
              <a:rPr lang="en-US" sz="40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) </a:t>
            </a:r>
            <a:r>
              <a:rPr lang="ko-KR" sz="40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0898" y="7533767"/>
            <a:ext cx="86233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8570"/>
              </a:lnSpc>
            </a:pPr>
            <a:r>
              <a:rPr lang="ko-KR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인프라를</a:t>
            </a:r>
            <a:r>
              <a:rPr lang="en-US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코드로</a:t>
            </a:r>
            <a:r>
              <a:rPr lang="en-US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관리하여</a:t>
            </a:r>
            <a:r>
              <a:rPr lang="en-US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버전</a:t>
            </a:r>
            <a:r>
              <a:rPr lang="en-US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관리</a:t>
            </a:r>
            <a:r>
              <a:rPr lang="en-US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및</a:t>
            </a:r>
            <a:r>
              <a:rPr lang="en-US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자동화</a:t>
            </a:r>
            <a:r>
              <a:rPr lang="en-US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가능</a:t>
            </a:r>
          </a:p>
          <a:p>
            <a:pPr lvl="0" algn="ctr">
              <a:lnSpc>
                <a:spcPct val="148570"/>
              </a:lnSpc>
            </a:pPr>
            <a:r>
              <a:rPr lang="ko-KR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동일한</a:t>
            </a:r>
            <a:r>
              <a:rPr lang="en-US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설정</a:t>
            </a:r>
            <a:r>
              <a:rPr lang="en-US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파일로</a:t>
            </a:r>
            <a:r>
              <a:rPr lang="en-US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여러</a:t>
            </a:r>
            <a:r>
              <a:rPr lang="en-US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환경에</a:t>
            </a:r>
            <a:r>
              <a:rPr lang="en-US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일관된</a:t>
            </a:r>
            <a:r>
              <a:rPr lang="en-US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인프라</a:t>
            </a:r>
            <a:r>
              <a:rPr lang="en-US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배포</a:t>
            </a:r>
          </a:p>
          <a:p>
            <a:pPr lvl="0" algn="ctr">
              <a:lnSpc>
                <a:spcPct val="148570"/>
              </a:lnSpc>
            </a:pPr>
            <a:r>
              <a:rPr lang="ko-KR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네트워크</a:t>
            </a:r>
            <a:r>
              <a:rPr lang="en-US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구성</a:t>
            </a:r>
            <a:r>
              <a:rPr lang="en-US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요소를</a:t>
            </a:r>
            <a:r>
              <a:rPr lang="en-US" sz="3400" u="none" strike="noStrike" dirty="0">
                <a:solidFill>
                  <a:srgbClr val="222222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재사용</a:t>
            </a:r>
            <a:r>
              <a:rPr lang="en-US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가능한</a:t>
            </a:r>
            <a:r>
              <a:rPr lang="en-US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코드로</a:t>
            </a:r>
            <a:r>
              <a:rPr lang="en-US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관리</a:t>
            </a:r>
            <a:r>
              <a:rPr lang="en-US" sz="3400" u="none" strike="noStrike" dirty="0">
                <a:solidFill>
                  <a:srgbClr val="5D6DBE"/>
                </a:solidFill>
                <a:latin typeface="Freesentation 5 Medium" pitchFamily="2" charset="-127"/>
                <a:ea typeface="Freesentation 5 Medium" pitchFamily="2" charset="-127"/>
              </a:rPr>
              <a:t> 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A3C7714B-BC30-7EA9-8F3E-1CEA522B69F6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- 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Network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700" y="2133600"/>
            <a:ext cx="7035800" cy="215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06250" y="3794617"/>
            <a:ext cx="5016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ECS </a:t>
            </a:r>
            <a:r>
              <a:rPr lang="en-US" sz="2400" b="1" u="none" strike="noStrike" dirty="0" err="1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Fargate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서버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관리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없이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컨테이너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실행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61800" y="2905617"/>
            <a:ext cx="4648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4400" b="1" u="none" strike="noStrike" spc="-3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인프라</a:t>
            </a:r>
            <a:r>
              <a:rPr lang="en-US" altLang="ko-KR" sz="4400" b="1" spc="-3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400" b="1" u="none" strike="noStrike" spc="-3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관리</a:t>
            </a:r>
            <a:r>
              <a:rPr lang="en-US" sz="4400" b="1" u="none" strike="noStrike" spc="-3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400" b="1" u="none" strike="noStrike" spc="-3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부담</a:t>
            </a:r>
            <a:r>
              <a:rPr lang="en-US" sz="4400" b="1" u="none" strike="noStrike" spc="-3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400" b="1" u="none" strike="noStrike" spc="-3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감소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1112500" y="4305300"/>
            <a:ext cx="6959600" cy="2159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099800" y="5121499"/>
            <a:ext cx="464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DB </a:t>
            </a:r>
            <a:r>
              <a:rPr lang="ko-KR" sz="4000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고성능</a:t>
            </a:r>
            <a:r>
              <a:rPr 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, </a:t>
            </a:r>
            <a:r>
              <a:rPr lang="ko-KR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고가용성</a:t>
            </a:r>
            <a:r>
              <a:rPr 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보장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300" y="6845300"/>
            <a:ext cx="7112000" cy="2159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7800" y="2565400"/>
            <a:ext cx="1270000" cy="124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4600" y="4914900"/>
            <a:ext cx="1028700" cy="101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7327900"/>
            <a:ext cx="1193800" cy="1193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952489" y="5945299"/>
            <a:ext cx="38608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자동</a:t>
            </a:r>
            <a:r>
              <a:rPr lang="en-US" altLang="ko-KR" sz="2400" b="1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altLang="en-US" sz="2400" b="1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백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업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및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장애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복구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기능</a:t>
            </a:r>
          </a:p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데이터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무결성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및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가용성</a:t>
            </a:r>
            <a:r>
              <a:rPr lang="en-US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rgbClr val="515050"/>
                </a:solidFill>
                <a:latin typeface="Freesentation 6 SemiBold" pitchFamily="2" charset="-127"/>
                <a:ea typeface="Freesentation 6 SemiBold" pitchFamily="2" charset="-127"/>
              </a:rPr>
              <a:t>보장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70312" y="8362952"/>
            <a:ext cx="48387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ECS </a:t>
            </a:r>
            <a:r>
              <a:rPr lang="en-US" sz="2400" b="1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Fargate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트래픽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변화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유연한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대응</a:t>
            </a:r>
          </a:p>
          <a:p>
            <a:pPr marL="342900" lvl="0" indent="-342900" algn="l">
              <a:lnSpc>
                <a:spcPct val="112880"/>
              </a:lnSpc>
              <a:buClr>
                <a:srgbClr val="515050"/>
              </a:buClr>
              <a:buFont typeface="Arial"/>
              <a:buChar char="●"/>
            </a:pP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CDP</a:t>
            </a:r>
            <a:r>
              <a:rPr lang="ko-KR" sz="2400" b="1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를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통해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실시간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데이터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보호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및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무중단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데이터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복구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구현</a:t>
            </a:r>
            <a:r>
              <a:rPr 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가능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40743" y="7658101"/>
            <a:ext cx="4114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ko-KR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중단</a:t>
            </a:r>
            <a:r>
              <a:rPr 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최소화</a:t>
            </a:r>
            <a:r>
              <a:rPr 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서비스</a:t>
            </a:r>
            <a:r>
              <a:rPr lang="en-US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spc="-200" dirty="0">
                <a:solidFill>
                  <a:srgbClr val="000000"/>
                </a:solidFill>
                <a:latin typeface="Freesentation 7 Bold" pitchFamily="2" charset="-127"/>
                <a:ea typeface="Freesentation 7 Bold" pitchFamily="2" charset="-127"/>
              </a:rPr>
              <a:t>구축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7EDA28C-3C45-022C-FDA4-C71F36591A58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3 Tier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BB96AD5-EE30-12B1-A184-72FACC5213D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570" t="59794" r="52034" b="9802"/>
          <a:stretch/>
        </p:blipFill>
        <p:spPr>
          <a:xfrm>
            <a:off x="281158" y="1943100"/>
            <a:ext cx="9265530" cy="796968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8465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0400" y="762000"/>
            <a:ext cx="15367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2260600"/>
            <a:ext cx="6311900" cy="4953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0" y="4483100"/>
            <a:ext cx="6311900" cy="4953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2197100"/>
            <a:ext cx="1435100" cy="49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00" y="5549900"/>
            <a:ext cx="1727200" cy="167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400" y="4432300"/>
            <a:ext cx="1155700" cy="381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8900" y="7721600"/>
            <a:ext cx="2578100" cy="191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50800" y="419100"/>
            <a:ext cx="1511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9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04500" y="-63500"/>
            <a:ext cx="26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01600" y="-177800"/>
            <a:ext cx="24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85900" y="63500"/>
            <a:ext cx="22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Bold"/>
              </a:rPr>
              <a:t>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82524F-9B68-17C5-F329-3A8DAEB38CF7}"/>
              </a:ext>
            </a:extLst>
          </p:cNvPr>
          <p:cNvSpPr/>
          <p:nvPr/>
        </p:nvSpPr>
        <p:spPr>
          <a:xfrm>
            <a:off x="10263732" y="2906711"/>
            <a:ext cx="6957468" cy="9842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0604500" y="3043236"/>
            <a:ext cx="6454775" cy="711200"/>
          </a:xfrm>
          <a:prstGeom prst="rect">
            <a:avLst/>
          </a:prstGeom>
          <a:effectLst>
            <a:outerShdw dist="25236" dir="2700000">
              <a:srgbClr val="000000">
                <a:alpha val="10000"/>
              </a:srgb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12880"/>
              </a:lnSpc>
            </a:pPr>
            <a:r>
              <a:rPr lang="ko-KR" sz="4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웹</a:t>
            </a:r>
            <a:r>
              <a:rPr lang="en-US" sz="4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및</a:t>
            </a:r>
            <a:r>
              <a:rPr lang="en-US" sz="4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애플리케이션</a:t>
            </a:r>
            <a:r>
              <a:rPr lang="en-US" sz="4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클러스터</a:t>
            </a:r>
            <a:r>
              <a:rPr lang="en-US" sz="4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ko-KR" sz="4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분</a:t>
            </a:r>
            <a:r>
              <a: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리</a:t>
            </a:r>
            <a:endParaRPr lang="ko-KR" sz="4400" b="1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83216" y="4430268"/>
            <a:ext cx="8318500" cy="355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207499"/>
              </a:lnSpc>
            </a:pPr>
            <a:r>
              <a:rPr lang="en-US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3-Tier </a:t>
            </a:r>
            <a:r>
              <a:rPr lang="ko-KR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구조의</a:t>
            </a:r>
            <a:r>
              <a:rPr lang="en-US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명확한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계층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구분</a:t>
            </a:r>
          </a:p>
          <a:p>
            <a:pPr lvl="0" algn="ctr">
              <a:lnSpc>
                <a:spcPct val="207499"/>
              </a:lnSpc>
            </a:pPr>
            <a:r>
              <a:rPr lang="ko-KR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계층</a:t>
            </a:r>
            <a:r>
              <a:rPr lang="en-US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간</a:t>
            </a:r>
            <a:r>
              <a:rPr lang="en-US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독립성</a:t>
            </a:r>
            <a:r>
              <a:rPr lang="en-US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보장으로</a:t>
            </a:r>
            <a:r>
              <a:rPr lang="en-US" sz="3100" u="none" strike="noStrike" dirty="0">
                <a:solidFill>
                  <a:srgbClr val="222222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서비스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중단을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최소화</a:t>
            </a:r>
          </a:p>
          <a:p>
            <a:pPr lvl="0" algn="ctr">
              <a:lnSpc>
                <a:spcPct val="207499"/>
              </a:lnSpc>
            </a:pP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보안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설정의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세분화</a:t>
            </a:r>
            <a:r>
              <a:rPr lang="en-US" sz="3100" b="1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및</a:t>
            </a:r>
            <a:r>
              <a:rPr lang="en-US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ISMS-P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인증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요구사항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충족</a:t>
            </a:r>
          </a:p>
          <a:p>
            <a:pPr lvl="0" algn="ctr">
              <a:lnSpc>
                <a:spcPct val="207499"/>
              </a:lnSpc>
            </a:pP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SIEM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시스템과의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통합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시</a:t>
            </a:r>
            <a:r>
              <a:rPr lang="en-US" sz="3100" u="none" strike="noStrike" dirty="0">
                <a:solidFill>
                  <a:srgbClr val="51505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세분화된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보안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이벤트</a:t>
            </a:r>
            <a:r>
              <a:rPr lang="en-US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sz="3100" b="1" u="none" strike="noStrike" dirty="0">
                <a:solidFill>
                  <a:srgbClr val="002060"/>
                </a:solidFill>
                <a:latin typeface="Freesentation 5 Medium" pitchFamily="2" charset="-127"/>
                <a:ea typeface="Freesentation 5 Medium" pitchFamily="2" charset="-127"/>
              </a:rPr>
              <a:t>관리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646BCE08-CEBF-CF10-CE46-2AB0A7F6FAEE}"/>
              </a:ext>
            </a:extLst>
          </p:cNvPr>
          <p:cNvSpPr txBox="1"/>
          <p:nvPr/>
        </p:nvSpPr>
        <p:spPr>
          <a:xfrm>
            <a:off x="1981200" y="424028"/>
            <a:ext cx="6807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시스템</a:t>
            </a:r>
            <a:r>
              <a:rPr 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ko-KR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아키텍처</a:t>
            </a:r>
            <a:r>
              <a:rPr lang="ko-KR" altLang="en-US" sz="4000" b="1" u="none" strike="noStrike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4000" b="1" dirty="0">
                <a:solidFill>
                  <a:srgbClr val="366E55"/>
                </a:solidFill>
                <a:latin typeface="Freesentation 7 Bold" pitchFamily="2" charset="-127"/>
                <a:ea typeface="Freesentation 7 Bold" pitchFamily="2" charset="-127"/>
              </a:rPr>
              <a:t>– 3 Tier</a:t>
            </a:r>
            <a:endParaRPr lang="en-US" sz="4000" b="1" u="none" strike="noStrike" dirty="0">
              <a:solidFill>
                <a:srgbClr val="366E55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최종발표PPT_최민영" id="{756E5A51-E475-054A-86D2-B3F1ED3D925E}" vid="{979F8806-975E-B64F-845F-D398F7BEDC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3685</TotalTime>
  <Words>2495</Words>
  <Application>Microsoft Macintosh PowerPoint</Application>
  <PresentationFormat>사용자 지정</PresentationFormat>
  <Paragraphs>560</Paragraphs>
  <Slides>36</Slides>
  <Notes>31</Notes>
  <HiddenSlides>4</HiddenSlides>
  <MMClips>7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1" baseType="lpstr">
      <vt:lpstr>Noto Serif CJK KR Black</vt:lpstr>
      <vt:lpstr>Pretendard SemiBold</vt:lpstr>
      <vt:lpstr>Freesentation 7 Bold</vt:lpstr>
      <vt:lpstr>Freesentation 6 SemiBold</vt:lpstr>
      <vt:lpstr>Noto Sans CJK KR Bold</vt:lpstr>
      <vt:lpstr>Calibri</vt:lpstr>
      <vt:lpstr>Freesentation 5 Medium</vt:lpstr>
      <vt:lpstr>Aptos</vt:lpstr>
      <vt:lpstr>Freesentation 4 Regular</vt:lpstr>
      <vt:lpstr>Arial</vt:lpstr>
      <vt:lpstr>SF_HailSnow</vt:lpstr>
      <vt:lpstr>Pretendard Medium</vt:lpstr>
      <vt:lpstr>Freesentation 8 ExtraBold</vt:lpstr>
      <vt:lpstr>Pretendard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최민영</dc:creator>
  <cp:lastModifiedBy>최민영</cp:lastModifiedBy>
  <cp:revision>274</cp:revision>
  <dcterms:created xsi:type="dcterms:W3CDTF">2024-06-21T09:51:50Z</dcterms:created>
  <dcterms:modified xsi:type="dcterms:W3CDTF">2024-06-24T02:09:58Z</dcterms:modified>
</cp:coreProperties>
</file>